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9" r:id="rId2"/>
    <p:sldId id="575" r:id="rId3"/>
    <p:sldId id="554" r:id="rId4"/>
    <p:sldId id="573" r:id="rId5"/>
    <p:sldId id="576" r:id="rId6"/>
    <p:sldId id="571" r:id="rId7"/>
    <p:sldId id="577" r:id="rId8"/>
    <p:sldId id="579" r:id="rId9"/>
    <p:sldId id="580" r:id="rId10"/>
    <p:sldId id="581" r:id="rId11"/>
    <p:sldId id="569" r:id="rId12"/>
    <p:sldId id="556" r:id="rId13"/>
    <p:sldId id="564" r:id="rId14"/>
    <p:sldId id="565" r:id="rId15"/>
    <p:sldId id="566" r:id="rId16"/>
    <p:sldId id="570" r:id="rId17"/>
    <p:sldId id="557" r:id="rId18"/>
    <p:sldId id="331" r:id="rId19"/>
    <p:sldId id="301" r:id="rId20"/>
    <p:sldId id="582" r:id="rId21"/>
    <p:sldId id="567" r:id="rId22"/>
    <p:sldId id="568" r:id="rId23"/>
    <p:sldId id="572" r:id="rId24"/>
    <p:sldId id="574" r:id="rId25"/>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78" autoAdjust="0"/>
    <p:restoredTop sz="94660"/>
  </p:normalViewPr>
  <p:slideViewPr>
    <p:cSldViewPr>
      <p:cViewPr varScale="1">
        <p:scale>
          <a:sx n="151" d="100"/>
          <a:sy n="151" d="100"/>
        </p:scale>
        <p:origin x="486" y="13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1597819"/>
            <a:ext cx="7772400" cy="1102519"/>
          </a:xfrm>
          <a:prstGeom prst="rect">
            <a:avLst/>
          </a:prstGeom>
        </p:spPr>
        <p:txBody>
          <a:bodyPr/>
          <a:lstStyle/>
          <a:p>
            <a:r>
              <a:rPr lang="ko-KR" altLang="en-US"/>
              <a:t>마스터 제목 스타일 편집</a:t>
            </a:r>
          </a:p>
        </p:txBody>
      </p:sp>
      <p:sp>
        <p:nvSpPr>
          <p:cNvPr id="3" name="부제목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p>
        </p:txBody>
      </p:sp>
      <p:sp>
        <p:nvSpPr>
          <p:cNvPr id="4" name="날짜 개체 틀 3"/>
          <p:cNvSpPr>
            <a:spLocks noGrp="1"/>
          </p:cNvSpPr>
          <p:nvPr>
            <p:ph type="dt" sz="half" idx="10"/>
          </p:nvPr>
        </p:nvSpPr>
        <p:spPr/>
        <p:txBody>
          <a:bodyPr/>
          <a:lstStyle/>
          <a:p>
            <a:fld id="{78992179-9FDF-47FD-B7D5-2C1D5E2FE2A6}" type="datetimeFigureOut">
              <a:rPr lang="ko-KR" altLang="en-US" smtClean="0"/>
              <a:t>2023-06-25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3A0B470-1B8A-43EF-9877-B69FA5040C79}" type="slidenum">
              <a:rPr lang="ko-KR" altLang="en-US" smtClean="0"/>
              <a:t>‹#›</a:t>
            </a:fld>
            <a:endParaRPr lang="ko-KR" altLang="en-US"/>
          </a:p>
        </p:txBody>
      </p:sp>
      <p:pic>
        <p:nvPicPr>
          <p:cNvPr id="1028"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751" y="2397"/>
            <a:ext cx="1723737" cy="265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8212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a:xfrm>
            <a:off x="457200" y="205979"/>
            <a:ext cx="8229600" cy="857250"/>
          </a:xfrm>
          <a:prstGeom prst="rect">
            <a:avLst/>
          </a:prstGeom>
        </p:spPr>
        <p:txBody>
          <a:bodyPr/>
          <a:lstStyle/>
          <a:p>
            <a:r>
              <a:rPr lang="ko-KR" altLang="en-US"/>
              <a:t>마스터 제목 스타일 편집</a:t>
            </a:r>
          </a:p>
        </p:txBody>
      </p:sp>
      <p:sp>
        <p:nvSpPr>
          <p:cNvPr id="3" name="세로 텍스트 개체 틀 2"/>
          <p:cNvSpPr>
            <a:spLocks noGrp="1"/>
          </p:cNvSpPr>
          <p:nvPr>
            <p:ph type="body" orient="vert" idx="1"/>
          </p:nvPr>
        </p:nvSpPr>
        <p:spPr>
          <a:xfrm>
            <a:off x="457200" y="1200151"/>
            <a:ext cx="8229600" cy="3394472"/>
          </a:xfrm>
          <a:prstGeom prst="rect">
            <a:avLst/>
          </a:prstGeo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78992179-9FDF-47FD-B7D5-2C1D5E2FE2A6}" type="datetimeFigureOut">
              <a:rPr lang="ko-KR" altLang="en-US" smtClean="0"/>
              <a:t>2023-06-25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3A0B470-1B8A-43EF-9877-B69FA5040C79}" type="slidenum">
              <a:rPr lang="ko-KR" altLang="en-US" smtClean="0"/>
              <a:t>‹#›</a:t>
            </a:fld>
            <a:endParaRPr lang="ko-KR" altLang="en-US"/>
          </a:p>
        </p:txBody>
      </p:sp>
      <p:pic>
        <p:nvPicPr>
          <p:cNvPr id="7" name="Picture 4">
            <a:extLst>
              <a:ext uri="{FF2B5EF4-FFF2-40B4-BE49-F238E27FC236}">
                <a16:creationId xmlns:a16="http://schemas.microsoft.com/office/drawing/2014/main" id="{BEE76905-D8D2-47EF-B2BC-BE0BC3921AC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751" y="2397"/>
            <a:ext cx="1723737" cy="265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2496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05979"/>
            <a:ext cx="2057400" cy="4388644"/>
          </a:xfrm>
          <a:prstGeom prst="rect">
            <a:avLst/>
          </a:prstGeo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457200" y="205979"/>
            <a:ext cx="6019800" cy="4388644"/>
          </a:xfrm>
          <a:prstGeom prst="rect">
            <a:avLst/>
          </a:prstGeo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78992179-9FDF-47FD-B7D5-2C1D5E2FE2A6}" type="datetimeFigureOut">
              <a:rPr lang="ko-KR" altLang="en-US" smtClean="0"/>
              <a:t>2023-06-25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3A0B470-1B8A-43EF-9877-B69FA5040C79}" type="slidenum">
              <a:rPr lang="ko-KR" altLang="en-US" smtClean="0"/>
              <a:t>‹#›</a:t>
            </a:fld>
            <a:endParaRPr lang="ko-KR" altLang="en-US"/>
          </a:p>
        </p:txBody>
      </p:sp>
      <p:pic>
        <p:nvPicPr>
          <p:cNvPr id="7" name="Picture 4">
            <a:extLst>
              <a:ext uri="{FF2B5EF4-FFF2-40B4-BE49-F238E27FC236}">
                <a16:creationId xmlns:a16="http://schemas.microsoft.com/office/drawing/2014/main" id="{452D6035-50AE-49AA-937A-D09C305559B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751" y="2397"/>
            <a:ext cx="1723737" cy="265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3535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4" name="날짜 개체 틀 3"/>
          <p:cNvSpPr>
            <a:spLocks noGrp="1"/>
          </p:cNvSpPr>
          <p:nvPr>
            <p:ph type="dt" sz="half" idx="10"/>
          </p:nvPr>
        </p:nvSpPr>
        <p:spPr/>
        <p:txBody>
          <a:bodyPr/>
          <a:lstStyle/>
          <a:p>
            <a:fld id="{78992179-9FDF-47FD-B7D5-2C1D5E2FE2A6}" type="datetimeFigureOut">
              <a:rPr lang="ko-KR" altLang="en-US" smtClean="0"/>
              <a:t>2023-06-25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3A0B470-1B8A-43EF-9877-B69FA5040C79}" type="slidenum">
              <a:rPr lang="ko-KR" altLang="en-US" smtClean="0"/>
              <a:t>‹#›</a:t>
            </a:fld>
            <a:endParaRPr lang="ko-KR" altLang="en-US"/>
          </a:p>
        </p:txBody>
      </p:sp>
      <p:pic>
        <p:nvPicPr>
          <p:cNvPr id="8" name="Picture 4">
            <a:extLst>
              <a:ext uri="{FF2B5EF4-FFF2-40B4-BE49-F238E27FC236}">
                <a16:creationId xmlns:a16="http://schemas.microsoft.com/office/drawing/2014/main" id="{9F7501F1-ED9A-465E-9B0D-34266F4577A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751" y="2397"/>
            <a:ext cx="1723737" cy="265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2259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78992179-9FDF-47FD-B7D5-2C1D5E2FE2A6}" type="datetimeFigureOut">
              <a:rPr lang="ko-KR" altLang="en-US" smtClean="0"/>
              <a:t>2023-06-25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3A0B470-1B8A-43EF-9877-B69FA5040C79}" type="slidenum">
              <a:rPr lang="ko-KR" altLang="en-US" smtClean="0"/>
              <a:t>‹#›</a:t>
            </a:fld>
            <a:endParaRPr lang="ko-KR" altLang="en-US"/>
          </a:p>
        </p:txBody>
      </p:sp>
      <p:pic>
        <p:nvPicPr>
          <p:cNvPr id="7" name="Picture 4">
            <a:extLst>
              <a:ext uri="{FF2B5EF4-FFF2-40B4-BE49-F238E27FC236}">
                <a16:creationId xmlns:a16="http://schemas.microsoft.com/office/drawing/2014/main" id="{6D3F87F0-BDCC-43EA-9367-4ED2239FA59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751" y="2397"/>
            <a:ext cx="1723737" cy="265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0420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457200" y="205979"/>
            <a:ext cx="8229600" cy="857250"/>
          </a:xfrm>
          <a:prstGeom prst="rect">
            <a:avLst/>
          </a:prstGeom>
        </p:spPr>
        <p:txBody>
          <a:bodyPr/>
          <a:lstStyle/>
          <a:p>
            <a:r>
              <a:rPr lang="ko-KR" altLang="en-US"/>
              <a:t>마스터 제목 스타일 편집</a:t>
            </a:r>
          </a:p>
        </p:txBody>
      </p:sp>
      <p:sp>
        <p:nvSpPr>
          <p:cNvPr id="3" name="내용 개체 틀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78992179-9FDF-47FD-B7D5-2C1D5E2FE2A6}" type="datetimeFigureOut">
              <a:rPr lang="ko-KR" altLang="en-US" smtClean="0"/>
              <a:t>2023-06-25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33A0B470-1B8A-43EF-9877-B69FA5040C79}" type="slidenum">
              <a:rPr lang="ko-KR" altLang="en-US" smtClean="0"/>
              <a:t>‹#›</a:t>
            </a:fld>
            <a:endParaRPr lang="ko-KR" altLang="en-US"/>
          </a:p>
        </p:txBody>
      </p:sp>
      <p:pic>
        <p:nvPicPr>
          <p:cNvPr id="8" name="Picture 4">
            <a:extLst>
              <a:ext uri="{FF2B5EF4-FFF2-40B4-BE49-F238E27FC236}">
                <a16:creationId xmlns:a16="http://schemas.microsoft.com/office/drawing/2014/main" id="{249A09EA-EAC5-46F3-9FEB-853D0A37FBE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751" y="2397"/>
            <a:ext cx="1723737" cy="265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6901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05979"/>
            <a:ext cx="8229600" cy="857250"/>
          </a:xfrm>
          <a:prstGeom prst="rect">
            <a:avLst/>
          </a:prstGeom>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78992179-9FDF-47FD-B7D5-2C1D5E2FE2A6}" type="datetimeFigureOut">
              <a:rPr lang="ko-KR" altLang="en-US" smtClean="0"/>
              <a:t>2023-06-25</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33A0B470-1B8A-43EF-9877-B69FA5040C79}" type="slidenum">
              <a:rPr lang="ko-KR" altLang="en-US" smtClean="0"/>
              <a:t>‹#›</a:t>
            </a:fld>
            <a:endParaRPr lang="ko-KR" altLang="en-US"/>
          </a:p>
        </p:txBody>
      </p:sp>
      <p:pic>
        <p:nvPicPr>
          <p:cNvPr id="10" name="Picture 4">
            <a:extLst>
              <a:ext uri="{FF2B5EF4-FFF2-40B4-BE49-F238E27FC236}">
                <a16:creationId xmlns:a16="http://schemas.microsoft.com/office/drawing/2014/main" id="{C6E5FCD6-496E-41EE-9F67-358074B70A2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751" y="2397"/>
            <a:ext cx="1723737" cy="265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8013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457200" y="205979"/>
            <a:ext cx="8229600" cy="857250"/>
          </a:xfrm>
          <a:prstGeom prst="rect">
            <a:avLst/>
          </a:prstGeom>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78992179-9FDF-47FD-B7D5-2C1D5E2FE2A6}" type="datetimeFigureOut">
              <a:rPr lang="ko-KR" altLang="en-US" smtClean="0"/>
              <a:t>2023-06-25</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33A0B470-1B8A-43EF-9877-B69FA5040C79}" type="slidenum">
              <a:rPr lang="ko-KR" altLang="en-US" smtClean="0"/>
              <a:t>‹#›</a:t>
            </a:fld>
            <a:endParaRPr lang="ko-KR" altLang="en-US"/>
          </a:p>
        </p:txBody>
      </p:sp>
      <p:pic>
        <p:nvPicPr>
          <p:cNvPr id="6" name="Picture 4">
            <a:extLst>
              <a:ext uri="{FF2B5EF4-FFF2-40B4-BE49-F238E27FC236}">
                <a16:creationId xmlns:a16="http://schemas.microsoft.com/office/drawing/2014/main" id="{64D18908-69CD-4784-A4D8-DE200ADBD1B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751" y="2397"/>
            <a:ext cx="1723737" cy="265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0137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78992179-9FDF-47FD-B7D5-2C1D5E2FE2A6}" type="datetimeFigureOut">
              <a:rPr lang="ko-KR" altLang="en-US" smtClean="0"/>
              <a:t>2023-06-25</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33A0B470-1B8A-43EF-9877-B69FA5040C79}" type="slidenum">
              <a:rPr lang="ko-KR" altLang="en-US" smtClean="0"/>
              <a:t>‹#›</a:t>
            </a:fld>
            <a:endParaRPr lang="ko-KR" altLang="en-US"/>
          </a:p>
        </p:txBody>
      </p:sp>
      <p:pic>
        <p:nvPicPr>
          <p:cNvPr id="5" name="Picture 4">
            <a:extLst>
              <a:ext uri="{FF2B5EF4-FFF2-40B4-BE49-F238E27FC236}">
                <a16:creationId xmlns:a16="http://schemas.microsoft.com/office/drawing/2014/main" id="{D45E29B0-8E39-42B3-863C-F853AB026C7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751" y="2397"/>
            <a:ext cx="1723737" cy="265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6297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1" y="204787"/>
            <a:ext cx="3008313" cy="871538"/>
          </a:xfrm>
          <a:prstGeom prst="rect">
            <a:avLst/>
          </a:prstGeo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78992179-9FDF-47FD-B7D5-2C1D5E2FE2A6}" type="datetimeFigureOut">
              <a:rPr lang="ko-KR" altLang="en-US" smtClean="0"/>
              <a:t>2023-06-25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33A0B470-1B8A-43EF-9877-B69FA5040C79}" type="slidenum">
              <a:rPr lang="ko-KR" altLang="en-US" smtClean="0"/>
              <a:t>‹#›</a:t>
            </a:fld>
            <a:endParaRPr lang="ko-KR" altLang="en-US"/>
          </a:p>
        </p:txBody>
      </p:sp>
      <p:pic>
        <p:nvPicPr>
          <p:cNvPr id="8" name="Picture 4">
            <a:extLst>
              <a:ext uri="{FF2B5EF4-FFF2-40B4-BE49-F238E27FC236}">
                <a16:creationId xmlns:a16="http://schemas.microsoft.com/office/drawing/2014/main" id="{11F39BAE-0FC8-47BE-BA15-DA5ABEEB5E5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751" y="2397"/>
            <a:ext cx="1723737" cy="265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6823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3600450"/>
            <a:ext cx="5486400" cy="425054"/>
          </a:xfrm>
          <a:prstGeom prst="rect">
            <a:avLst/>
          </a:prstGeo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78992179-9FDF-47FD-B7D5-2C1D5E2FE2A6}" type="datetimeFigureOut">
              <a:rPr lang="ko-KR" altLang="en-US" smtClean="0"/>
              <a:t>2023-06-25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33A0B470-1B8A-43EF-9877-B69FA5040C79}" type="slidenum">
              <a:rPr lang="ko-KR" altLang="en-US" smtClean="0"/>
              <a:t>‹#›</a:t>
            </a:fld>
            <a:endParaRPr lang="ko-KR" altLang="en-US"/>
          </a:p>
        </p:txBody>
      </p:sp>
      <p:pic>
        <p:nvPicPr>
          <p:cNvPr id="8" name="Picture 4">
            <a:extLst>
              <a:ext uri="{FF2B5EF4-FFF2-40B4-BE49-F238E27FC236}">
                <a16:creationId xmlns:a16="http://schemas.microsoft.com/office/drawing/2014/main" id="{4D780DB1-C56B-4191-B4CE-85F872B0E12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751" y="2397"/>
            <a:ext cx="1723737" cy="265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3376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날짜 개체 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8992179-9FDF-47FD-B7D5-2C1D5E2FE2A6}" type="datetimeFigureOut">
              <a:rPr lang="ko-KR" altLang="en-US" smtClean="0"/>
              <a:t>2023-06-25</a:t>
            </a:fld>
            <a:endParaRPr lang="ko-KR" altLang="en-US"/>
          </a:p>
        </p:txBody>
      </p:sp>
      <p:sp>
        <p:nvSpPr>
          <p:cNvPr id="5" name="바닥글 개체 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3A0B470-1B8A-43EF-9877-B69FA5040C79}" type="slidenum">
              <a:rPr lang="ko-KR" altLang="en-US" smtClean="0"/>
              <a:t>‹#›</a:t>
            </a:fld>
            <a:endParaRPr lang="ko-KR" altLang="en-US"/>
          </a:p>
        </p:txBody>
      </p:sp>
      <p:pic>
        <p:nvPicPr>
          <p:cNvPr id="7" name="Picture 4">
            <a:extLst>
              <a:ext uri="{FF2B5EF4-FFF2-40B4-BE49-F238E27FC236}">
                <a16:creationId xmlns:a16="http://schemas.microsoft.com/office/drawing/2014/main" id="{494F90E4-896E-4276-8AB7-D51D7900B599}"/>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751" y="2397"/>
            <a:ext cx="1723737" cy="265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5398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msn.com/ko-kr/news/national/%EC%9D%B8%EA%B3%B5%EC%A7%80%EB%8A%A5-%ED%8C%90%EC%82%AC-%EB%AF%BC%EC%A3%BC%EC%A0%81-%EC%A0%95%EB%8B%B9%EC%84%B1-%EC%B0%A8%EC%9B%90%EC%84%9C-%EB%AC%B8%EC%A0%9C%EB%90%A0-%EC%88%98-%EC%9E%88%EC%96%B4/ar-BBY6UoD"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79512" y="1203598"/>
            <a:ext cx="8671928" cy="973782"/>
          </a:xfrm>
          <a:prstGeom prst="rect">
            <a:avLst/>
          </a:prstGeom>
        </p:spPr>
        <p:txBody>
          <a:bodyPr vert="horz" lIns="91440" tIns="45720" rIns="91440" bIns="45720" rtlCol="0" anchor="ctr">
            <a:no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altLang="ko-KR" sz="4000">
                <a:latin typeface="+mj-ea"/>
              </a:rPr>
              <a:t>“</a:t>
            </a:r>
            <a:r>
              <a:rPr lang="en-US" altLang="ko-KR" sz="4000">
                <a:solidFill>
                  <a:srgbClr val="FFC000"/>
                </a:solidFill>
                <a:latin typeface="Segoe UI Black" panose="020B0A02040204020203" pitchFamily="34" charset="0"/>
                <a:ea typeface="Segoe UI Black" panose="020B0A02040204020203" pitchFamily="34" charset="0"/>
                <a:cs typeface="Segoe UI Black" panose="020B0A02040204020203" pitchFamily="34" charset="0"/>
              </a:rPr>
              <a:t>AI &amp; Ethics Guidelines II</a:t>
            </a:r>
            <a:r>
              <a:rPr lang="en-US" altLang="ko-KR" sz="4000">
                <a:latin typeface="+mj-ea"/>
              </a:rPr>
              <a:t>”</a:t>
            </a:r>
            <a:endParaRPr lang="en-US" altLang="ko-KR" sz="6600">
              <a:latin typeface="+mj-ea"/>
            </a:endParaRPr>
          </a:p>
          <a:p>
            <a:r>
              <a:rPr lang="en-US" altLang="ko-KR" sz="2400">
                <a:latin typeface="+mj-ea"/>
              </a:rPr>
              <a:t> </a:t>
            </a:r>
            <a:r>
              <a:rPr lang="en-US" altLang="ko-KR" sz="1800">
                <a:latin typeface="+mj-ea"/>
              </a:rPr>
              <a:t>- </a:t>
            </a:r>
            <a:r>
              <a:rPr lang="ko-KR" altLang="en-US" sz="1600">
                <a:latin typeface="+mj-ea"/>
              </a:rPr>
              <a:t>인공지능과 윤리가이드라인</a:t>
            </a:r>
            <a:r>
              <a:rPr lang="en-US" altLang="ko-KR" sz="1600">
                <a:latin typeface="+mj-ea"/>
              </a:rPr>
              <a:t> II V1.0 -</a:t>
            </a:r>
            <a:endParaRPr lang="en-US" altLang="ko-KR" sz="4000">
              <a:solidFill>
                <a:srgbClr val="FFC000"/>
              </a:solidFill>
              <a:latin typeface="Segoe UI Black" panose="020B0A02040204020203" pitchFamily="34" charset="0"/>
              <a:ea typeface="Segoe UI Black" panose="020B0A02040204020203" pitchFamily="34" charset="0"/>
              <a:cs typeface="Segoe UI Black" panose="020B0A02040204020203" pitchFamily="34" charset="0"/>
            </a:endParaRPr>
          </a:p>
          <a:p>
            <a:endParaRPr lang="en-US" altLang="ko-KR" sz="1600">
              <a:latin typeface="Segoe UI Black" panose="020B0A02040204020203" pitchFamily="34" charset="0"/>
              <a:ea typeface="Segoe UI Black" panose="020B0A02040204020203" pitchFamily="34" charset="0"/>
              <a:cs typeface="Segoe UI Black" panose="020B0A02040204020203" pitchFamily="34" charset="0"/>
            </a:endParaRPr>
          </a:p>
          <a:p>
            <a:r>
              <a:rPr lang="en-US" altLang="ko-KR" sz="1600">
                <a:latin typeface="Segoe UI Black" panose="020B0A02040204020203" pitchFamily="34" charset="0"/>
                <a:ea typeface="Segoe UI Black" panose="020B0A02040204020203" pitchFamily="34" charset="0"/>
                <a:cs typeface="Segoe UI Black" panose="020B0A02040204020203" pitchFamily="34" charset="0"/>
              </a:rPr>
              <a:t> ( In The Artificial Intelligence Society )</a:t>
            </a:r>
            <a:endParaRPr lang="en-US" altLang="ko-KR" sz="1600"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6" name="Rectangle 2"/>
          <p:cNvSpPr txBox="1">
            <a:spLocks noChangeArrowheads="1"/>
          </p:cNvSpPr>
          <p:nvPr/>
        </p:nvSpPr>
        <p:spPr>
          <a:xfrm>
            <a:off x="465764" y="3075806"/>
            <a:ext cx="8099425" cy="973782"/>
          </a:xfrm>
          <a:prstGeom prst="rect">
            <a:avLst/>
          </a:prstGeom>
        </p:spPr>
        <p:txBody>
          <a:bodyPr vert="horz" lIns="91440" tIns="45720" rIns="91440" bIns="45720" rtlCol="0" anchor="ctr">
            <a:no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altLang="ko-KR" sz="1600">
                <a:latin typeface="+mj-ea"/>
              </a:rPr>
              <a:t>2023.06.24</a:t>
            </a:r>
          </a:p>
          <a:p>
            <a:endParaRPr lang="en-US" altLang="ko-KR" sz="1600">
              <a:latin typeface="+mj-ea"/>
            </a:endParaRPr>
          </a:p>
          <a:p>
            <a:r>
              <a:rPr lang="en-US" altLang="ko-KR" sz="3200">
                <a:latin typeface="+mj-ea"/>
              </a:rPr>
              <a:t>Jason</a:t>
            </a:r>
            <a:endParaRPr lang="en-US" altLang="ko-KR" sz="5400" dirty="0">
              <a:latin typeface="+mj-ea"/>
            </a:endParaRPr>
          </a:p>
        </p:txBody>
      </p:sp>
      <p:pic>
        <p:nvPicPr>
          <p:cNvPr id="2" name="그림 1">
            <a:extLst>
              <a:ext uri="{FF2B5EF4-FFF2-40B4-BE49-F238E27FC236}">
                <a16:creationId xmlns:a16="http://schemas.microsoft.com/office/drawing/2014/main" id="{19FF7D3C-8F66-48CA-8BCC-9C03DDB46F1A}"/>
              </a:ext>
            </a:extLst>
          </p:cNvPr>
          <p:cNvPicPr>
            <a:picLocks noChangeAspect="1"/>
          </p:cNvPicPr>
          <p:nvPr/>
        </p:nvPicPr>
        <p:blipFill>
          <a:blip r:embed="rId2"/>
          <a:stretch>
            <a:fillRect/>
          </a:stretch>
        </p:blipFill>
        <p:spPr>
          <a:xfrm>
            <a:off x="3343153" y="4299942"/>
            <a:ext cx="2344648" cy="360040"/>
          </a:xfrm>
          <a:prstGeom prst="rect">
            <a:avLst/>
          </a:prstGeom>
        </p:spPr>
      </p:pic>
    </p:spTree>
    <p:extLst>
      <p:ext uri="{BB962C8B-B14F-4D97-AF65-F5344CB8AC3E}">
        <p14:creationId xmlns:p14="http://schemas.microsoft.com/office/powerpoint/2010/main" val="563944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7D62BC3C-3B16-4D23-AC89-CD121E5FD6A4}"/>
              </a:ext>
            </a:extLst>
          </p:cNvPr>
          <p:cNvSpPr/>
          <p:nvPr/>
        </p:nvSpPr>
        <p:spPr>
          <a:xfrm>
            <a:off x="107504" y="326797"/>
            <a:ext cx="8928992" cy="4508927"/>
          </a:xfrm>
          <a:prstGeom prst="rect">
            <a:avLst/>
          </a:prstGeom>
        </p:spPr>
        <p:txBody>
          <a:bodyPr wrap="square">
            <a:spAutoFit/>
          </a:bodyPr>
          <a:lstStyle/>
          <a:p>
            <a:r>
              <a:rPr lang="en-US" altLang="ko-KR"/>
              <a:t>Responsibility and accountability</a:t>
            </a:r>
            <a:br>
              <a:rPr lang="en-US" altLang="ko-KR"/>
            </a:br>
            <a:r>
              <a:rPr lang="ko-KR" altLang="en-US"/>
              <a:t>책임 및 책무 </a:t>
            </a:r>
            <a:br>
              <a:rPr lang="ko-KR" altLang="en-US"/>
            </a:br>
            <a:endParaRPr lang="en-US" altLang="ko-KR" sz="1100">
              <a:solidFill>
                <a:srgbClr val="808080"/>
              </a:solidFill>
              <a:latin typeface="TT5D9EDC6BtCID"/>
            </a:endParaRPr>
          </a:p>
          <a:p>
            <a:r>
              <a:rPr lang="en-US" altLang="ko-KR" sz="1200"/>
              <a:t>42. AI actors and Member States should respect, protect and promote humanrights and fundamental freedoms, and should also promote the protection of the environment and ecosystems, assuming their respective ethical and legal responsibility, in accordance with national and international law, in particular Member States’ human rights obligations, and ethical guidance throughout the lifecycle of AI systems, including with respect to AI actors within their effective territory and control.</a:t>
            </a:r>
          </a:p>
          <a:p>
            <a:r>
              <a:rPr lang="en-US" altLang="ko-KR" sz="1200"/>
              <a:t>42. </a:t>
            </a:r>
            <a:r>
              <a:rPr lang="ko-KR" altLang="en-US" sz="1200"/>
              <a:t>인공지능 행위 주체 및 회원국은 인공지능 시스템 수명 주기 내내 국내 국제법</a:t>
            </a:r>
            <a:r>
              <a:rPr lang="en-US" altLang="ko-KR" sz="1200"/>
              <a:t>, </a:t>
            </a:r>
            <a:r>
              <a:rPr lang="ko-KR" altLang="en-US" sz="1200"/>
              <a:t>특히 국제 회원국의 인권 준수 의무와 인공지능 시스템의 수명 주기 전 영역에서의 윤리 지침에 따라 인공지능 행위 주체를 효과적인 영역과 통제 하에 둠으로써</a:t>
            </a:r>
            <a:r>
              <a:rPr lang="en-US" altLang="ko-KR" sz="1200"/>
              <a:t>, </a:t>
            </a:r>
            <a:r>
              <a:rPr lang="ko-KR" altLang="en-US" sz="1200"/>
              <a:t>각각의 윤리적 법적 책임를 지고 인권 및 근본적 자유를 존중 보호 증진하며 환경 및 생태계 보호를 장려해야 한다</a:t>
            </a:r>
            <a:r>
              <a:rPr lang="en-US" altLang="ko-KR" sz="1200"/>
              <a:t>.</a:t>
            </a:r>
          </a:p>
          <a:p>
            <a:r>
              <a:rPr lang="en-US" altLang="ko-KR" sz="1200"/>
              <a:t>The ethical responsibility and liability for the decisions and actions based in any way on an AI system should always ultimately be attributable to AI actors corresponding to their role in the life cycle of the AI system.</a:t>
            </a:r>
          </a:p>
          <a:p>
            <a:r>
              <a:rPr lang="ko-KR" altLang="en-US" sz="1200"/>
              <a:t>일단 인공지능 시스템에 기반하여 내린 결정 및 행동에 대한 윤리적 책무와 법적 책임은 항상 궁극적으로 인공지능 시스템 수명 주기에서의 해당 역할의 인공지능 행위 주체에게 귀속된다</a:t>
            </a:r>
            <a:r>
              <a:rPr lang="en-US" altLang="ko-KR" sz="1200"/>
              <a:t>.</a:t>
            </a:r>
          </a:p>
          <a:p>
            <a:r>
              <a:rPr lang="en-US" altLang="ko-KR" sz="1200"/>
              <a:t>43. Appropriate oversight, impact assessment, audit and due diligence mechanisms, including whistle-blowers’ protection, should be developed to ensure accountability for AI systems and their impact throughout their life cycle.</a:t>
            </a:r>
          </a:p>
          <a:p>
            <a:r>
              <a:rPr lang="en-US" altLang="ko-KR" sz="1200"/>
              <a:t>43. </a:t>
            </a:r>
            <a:r>
              <a:rPr lang="ko-KR" altLang="en-US" sz="1200"/>
              <a:t>인공지능 시스템과 이의 수명 주기 전 영역에서의 영향력에 대한 책임을 보장하기 위해서는 제보자 보호를 비롯하여 </a:t>
            </a:r>
            <a:r>
              <a:rPr lang="ko-KR" altLang="en-US" sz="1200" b="1">
                <a:solidFill>
                  <a:srgbClr val="0000FF"/>
                </a:solidFill>
              </a:rPr>
              <a:t>적절한 감독</a:t>
            </a:r>
            <a:r>
              <a:rPr lang="en-US" altLang="ko-KR" sz="1200" b="1">
                <a:solidFill>
                  <a:srgbClr val="0000FF"/>
                </a:solidFill>
              </a:rPr>
              <a:t>, </a:t>
            </a:r>
            <a:r>
              <a:rPr lang="ko-KR" altLang="en-US" sz="1200" b="1">
                <a:solidFill>
                  <a:srgbClr val="0000FF"/>
                </a:solidFill>
              </a:rPr>
              <a:t>영향 평가</a:t>
            </a:r>
            <a:r>
              <a:rPr lang="en-US" altLang="ko-KR" sz="1200" b="1">
                <a:solidFill>
                  <a:srgbClr val="0000FF"/>
                </a:solidFill>
              </a:rPr>
              <a:t>, </a:t>
            </a:r>
            <a:r>
              <a:rPr lang="ko-KR" altLang="en-US" sz="1200" b="1">
                <a:solidFill>
                  <a:srgbClr val="0000FF"/>
                </a:solidFill>
              </a:rPr>
              <a:t>감사</a:t>
            </a:r>
            <a:r>
              <a:rPr lang="en-US" altLang="ko-KR" sz="1200" b="1">
                <a:solidFill>
                  <a:srgbClr val="0000FF"/>
                </a:solidFill>
              </a:rPr>
              <a:t>, </a:t>
            </a:r>
            <a:r>
              <a:rPr lang="ko-KR" altLang="en-US" sz="1200" b="1">
                <a:solidFill>
                  <a:srgbClr val="0000FF"/>
                </a:solidFill>
              </a:rPr>
              <a:t>실사 메커니즘이 개발</a:t>
            </a:r>
            <a:r>
              <a:rPr lang="ko-KR" altLang="en-US" sz="1200"/>
              <a:t>되어야 한다</a:t>
            </a:r>
            <a:r>
              <a:rPr lang="en-US" altLang="ko-KR" sz="1200"/>
              <a:t>.</a:t>
            </a:r>
          </a:p>
          <a:p>
            <a:r>
              <a:rPr lang="en-US" altLang="ko-KR" sz="1200"/>
              <a:t>Both technical and institutional designs should ensure auditability and traceability of (the working of) AI systems in particular to address any conflicts with humanrights norms and standards and threats to environmental and ecosystem</a:t>
            </a:r>
          </a:p>
          <a:p>
            <a:r>
              <a:rPr lang="en-US" altLang="ko-KR" sz="1200"/>
              <a:t>well-being.</a:t>
            </a:r>
          </a:p>
          <a:p>
            <a:r>
              <a:rPr lang="ko-KR" altLang="en-US" sz="1200"/>
              <a:t>특히 인권 개념 기준과의 충돌 및 환경 및 생태계의 안녕에 대한 위협이 발생하는 경우</a:t>
            </a:r>
            <a:r>
              <a:rPr lang="en-US" altLang="ko-KR" sz="1200"/>
              <a:t>, </a:t>
            </a:r>
            <a:r>
              <a:rPr lang="ko-KR" altLang="en-US" sz="1200"/>
              <a:t>기술적</a:t>
            </a:r>
            <a:r>
              <a:rPr lang="en-US" altLang="ko-KR" sz="1200"/>
              <a:t>, </a:t>
            </a:r>
            <a:r>
              <a:rPr lang="ko-KR" altLang="en-US" sz="1200"/>
              <a:t>제도적 설계는 이를 해결할 수 있도록 인공지능 시스템</a:t>
            </a:r>
            <a:r>
              <a:rPr lang="en-US" altLang="ko-KR" sz="1200"/>
              <a:t>(</a:t>
            </a:r>
            <a:r>
              <a:rPr lang="ko-KR" altLang="en-US" sz="1200"/>
              <a:t>또는 이의 작동</a:t>
            </a:r>
            <a:r>
              <a:rPr lang="en-US" altLang="ko-KR" sz="1200"/>
              <a:t>)</a:t>
            </a:r>
            <a:r>
              <a:rPr lang="ko-KR" altLang="en-US" sz="1200"/>
              <a:t>에 대한 </a:t>
            </a:r>
            <a:r>
              <a:rPr lang="ko-KR" altLang="en-US" sz="1200" b="1">
                <a:solidFill>
                  <a:srgbClr val="0000FF"/>
                </a:solidFill>
              </a:rPr>
              <a:t>감사가능성 및 추적가능성</a:t>
            </a:r>
            <a:r>
              <a:rPr lang="ko-KR" altLang="en-US" sz="1200"/>
              <a:t>을 보장해야 한다</a:t>
            </a:r>
            <a:r>
              <a:rPr lang="en-US" altLang="ko-KR" sz="1200"/>
              <a:t>.</a:t>
            </a:r>
            <a:endParaRPr lang="ko-KR" altLang="en-US" sz="1200"/>
          </a:p>
        </p:txBody>
      </p:sp>
    </p:spTree>
    <p:extLst>
      <p:ext uri="{BB962C8B-B14F-4D97-AF65-F5344CB8AC3E}">
        <p14:creationId xmlns:p14="http://schemas.microsoft.com/office/powerpoint/2010/main" val="998652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EAF0C375-EF40-4F5A-AFF4-96294CF888FE}"/>
              </a:ext>
            </a:extLst>
          </p:cNvPr>
          <p:cNvPicPr>
            <a:picLocks noChangeAspect="1"/>
          </p:cNvPicPr>
          <p:nvPr/>
        </p:nvPicPr>
        <p:blipFill>
          <a:blip r:embed="rId2"/>
          <a:stretch>
            <a:fillRect/>
          </a:stretch>
        </p:blipFill>
        <p:spPr>
          <a:xfrm>
            <a:off x="827584" y="665084"/>
            <a:ext cx="3240360" cy="4385869"/>
          </a:xfrm>
          <a:prstGeom prst="rect">
            <a:avLst/>
          </a:prstGeom>
        </p:spPr>
      </p:pic>
      <p:pic>
        <p:nvPicPr>
          <p:cNvPr id="3" name="그림 2">
            <a:extLst>
              <a:ext uri="{FF2B5EF4-FFF2-40B4-BE49-F238E27FC236}">
                <a16:creationId xmlns:a16="http://schemas.microsoft.com/office/drawing/2014/main" id="{BA0DEA44-67CF-4D31-9525-0AC863B6AD81}"/>
              </a:ext>
            </a:extLst>
          </p:cNvPr>
          <p:cNvPicPr>
            <a:picLocks noChangeAspect="1"/>
          </p:cNvPicPr>
          <p:nvPr/>
        </p:nvPicPr>
        <p:blipFill>
          <a:blip r:embed="rId3"/>
          <a:stretch>
            <a:fillRect/>
          </a:stretch>
        </p:blipFill>
        <p:spPr>
          <a:xfrm>
            <a:off x="6228184" y="297886"/>
            <a:ext cx="1080120" cy="279434"/>
          </a:xfrm>
          <a:prstGeom prst="rect">
            <a:avLst/>
          </a:prstGeom>
        </p:spPr>
      </p:pic>
      <p:pic>
        <p:nvPicPr>
          <p:cNvPr id="4" name="그림 3">
            <a:extLst>
              <a:ext uri="{FF2B5EF4-FFF2-40B4-BE49-F238E27FC236}">
                <a16:creationId xmlns:a16="http://schemas.microsoft.com/office/drawing/2014/main" id="{362F0397-AA1B-42EC-8647-8528A8800E42}"/>
              </a:ext>
            </a:extLst>
          </p:cNvPr>
          <p:cNvPicPr>
            <a:picLocks noChangeAspect="1"/>
          </p:cNvPicPr>
          <p:nvPr/>
        </p:nvPicPr>
        <p:blipFill>
          <a:blip r:embed="rId4"/>
          <a:stretch>
            <a:fillRect/>
          </a:stretch>
        </p:blipFill>
        <p:spPr>
          <a:xfrm>
            <a:off x="4716016" y="662504"/>
            <a:ext cx="3312368" cy="4387159"/>
          </a:xfrm>
          <a:prstGeom prst="rect">
            <a:avLst/>
          </a:prstGeom>
        </p:spPr>
      </p:pic>
      <p:sp>
        <p:nvSpPr>
          <p:cNvPr id="5" name="직사각형 4">
            <a:extLst>
              <a:ext uri="{FF2B5EF4-FFF2-40B4-BE49-F238E27FC236}">
                <a16:creationId xmlns:a16="http://schemas.microsoft.com/office/drawing/2014/main" id="{595D61F6-020E-41C6-AA1B-DF44BC68B51A}"/>
              </a:ext>
            </a:extLst>
          </p:cNvPr>
          <p:cNvSpPr/>
          <p:nvPr/>
        </p:nvSpPr>
        <p:spPr>
          <a:xfrm>
            <a:off x="7380312" y="339502"/>
            <a:ext cx="1494320" cy="253916"/>
          </a:xfrm>
          <a:prstGeom prst="rect">
            <a:avLst/>
          </a:prstGeom>
        </p:spPr>
        <p:txBody>
          <a:bodyPr wrap="none">
            <a:spAutoFit/>
          </a:bodyPr>
          <a:lstStyle/>
          <a:p>
            <a:r>
              <a:rPr lang="ko-KR" altLang="en-US" sz="1000"/>
              <a:t>https://www.cre.or.kr/</a:t>
            </a:r>
          </a:p>
        </p:txBody>
      </p:sp>
      <p:sp>
        <p:nvSpPr>
          <p:cNvPr id="6" name="직사각형 5">
            <a:extLst>
              <a:ext uri="{FF2B5EF4-FFF2-40B4-BE49-F238E27FC236}">
                <a16:creationId xmlns:a16="http://schemas.microsoft.com/office/drawing/2014/main" id="{15CCBAA9-BF90-4475-AF51-5C6573F8818C}"/>
              </a:ext>
            </a:extLst>
          </p:cNvPr>
          <p:cNvSpPr/>
          <p:nvPr/>
        </p:nvSpPr>
        <p:spPr>
          <a:xfrm>
            <a:off x="35496" y="285641"/>
            <a:ext cx="4326826" cy="338554"/>
          </a:xfrm>
          <a:prstGeom prst="rect">
            <a:avLst/>
          </a:prstGeom>
        </p:spPr>
        <p:txBody>
          <a:bodyPr wrap="none">
            <a:spAutoFit/>
          </a:bodyPr>
          <a:lstStyle/>
          <a:p>
            <a:r>
              <a:rPr lang="en-US" altLang="ko-KR" sz="1600" b="1"/>
              <a:t>[</a:t>
            </a:r>
            <a:r>
              <a:rPr lang="ko-KR" altLang="en-US" sz="1600" b="1"/>
              <a:t>별첨</a:t>
            </a:r>
            <a:r>
              <a:rPr lang="en-US" altLang="ko-KR" sz="1600" b="1"/>
              <a:t>]</a:t>
            </a:r>
            <a:r>
              <a:rPr lang="ko-KR" altLang="en-US" sz="1600" b="1"/>
              <a:t> 한국연구재단</a:t>
            </a:r>
            <a:r>
              <a:rPr lang="en-US" altLang="ko-KR" sz="1600" b="1"/>
              <a:t>- </a:t>
            </a:r>
            <a:r>
              <a:rPr lang="ko-KR" altLang="en-US" sz="1600" b="1"/>
              <a:t>연구윤리정보포탈 자료</a:t>
            </a:r>
          </a:p>
        </p:txBody>
      </p:sp>
    </p:spTree>
    <p:extLst>
      <p:ext uri="{BB962C8B-B14F-4D97-AF65-F5344CB8AC3E}">
        <p14:creationId xmlns:p14="http://schemas.microsoft.com/office/powerpoint/2010/main" val="2924587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90DA1773-3D9C-4933-8969-3F49A1A2DBA1}"/>
              </a:ext>
            </a:extLst>
          </p:cNvPr>
          <p:cNvPicPr>
            <a:picLocks noChangeAspect="1"/>
          </p:cNvPicPr>
          <p:nvPr/>
        </p:nvPicPr>
        <p:blipFill>
          <a:blip r:embed="rId2"/>
          <a:stretch>
            <a:fillRect/>
          </a:stretch>
        </p:blipFill>
        <p:spPr>
          <a:xfrm>
            <a:off x="395536" y="3160736"/>
            <a:ext cx="3839915" cy="1787278"/>
          </a:xfrm>
          <a:prstGeom prst="rect">
            <a:avLst/>
          </a:prstGeom>
        </p:spPr>
      </p:pic>
      <p:sp>
        <p:nvSpPr>
          <p:cNvPr id="5" name="직사각형 4">
            <a:extLst>
              <a:ext uri="{FF2B5EF4-FFF2-40B4-BE49-F238E27FC236}">
                <a16:creationId xmlns:a16="http://schemas.microsoft.com/office/drawing/2014/main" id="{62C7FC59-2C10-4C4D-9B2B-1C28BAD21825}"/>
              </a:ext>
            </a:extLst>
          </p:cNvPr>
          <p:cNvSpPr/>
          <p:nvPr/>
        </p:nvSpPr>
        <p:spPr>
          <a:xfrm>
            <a:off x="323528" y="402218"/>
            <a:ext cx="2029723" cy="369332"/>
          </a:xfrm>
          <a:prstGeom prst="rect">
            <a:avLst/>
          </a:prstGeom>
        </p:spPr>
        <p:txBody>
          <a:bodyPr wrap="none">
            <a:spAutoFit/>
          </a:bodyPr>
          <a:lstStyle/>
          <a:p>
            <a:r>
              <a:rPr lang="en-US" altLang="ko-KR"/>
              <a:t>AI </a:t>
            </a:r>
            <a:r>
              <a:rPr lang="ko-KR" altLang="en-US"/>
              <a:t>윤리 대응 동향</a:t>
            </a:r>
          </a:p>
        </p:txBody>
      </p:sp>
      <p:pic>
        <p:nvPicPr>
          <p:cNvPr id="7" name="그림 6">
            <a:extLst>
              <a:ext uri="{FF2B5EF4-FFF2-40B4-BE49-F238E27FC236}">
                <a16:creationId xmlns:a16="http://schemas.microsoft.com/office/drawing/2014/main" id="{773131C7-44CE-4A62-B507-19E7956B9AD9}"/>
              </a:ext>
            </a:extLst>
          </p:cNvPr>
          <p:cNvPicPr>
            <a:picLocks noChangeAspect="1"/>
          </p:cNvPicPr>
          <p:nvPr/>
        </p:nvPicPr>
        <p:blipFill>
          <a:blip r:embed="rId3"/>
          <a:stretch>
            <a:fillRect/>
          </a:stretch>
        </p:blipFill>
        <p:spPr>
          <a:xfrm>
            <a:off x="445589" y="784472"/>
            <a:ext cx="3911923" cy="2258717"/>
          </a:xfrm>
          <a:prstGeom prst="rect">
            <a:avLst/>
          </a:prstGeom>
        </p:spPr>
      </p:pic>
      <p:pic>
        <p:nvPicPr>
          <p:cNvPr id="10" name="그림 9">
            <a:extLst>
              <a:ext uri="{FF2B5EF4-FFF2-40B4-BE49-F238E27FC236}">
                <a16:creationId xmlns:a16="http://schemas.microsoft.com/office/drawing/2014/main" id="{70698515-2D9C-4F2D-AACF-8FE200E02613}"/>
              </a:ext>
            </a:extLst>
          </p:cNvPr>
          <p:cNvPicPr>
            <a:picLocks noChangeAspect="1"/>
          </p:cNvPicPr>
          <p:nvPr/>
        </p:nvPicPr>
        <p:blipFill>
          <a:blip r:embed="rId4"/>
          <a:stretch>
            <a:fillRect/>
          </a:stretch>
        </p:blipFill>
        <p:spPr>
          <a:xfrm>
            <a:off x="4644008" y="784472"/>
            <a:ext cx="4139952" cy="846427"/>
          </a:xfrm>
          <a:prstGeom prst="rect">
            <a:avLst/>
          </a:prstGeom>
        </p:spPr>
      </p:pic>
      <p:sp>
        <p:nvSpPr>
          <p:cNvPr id="11" name="직사각형 10">
            <a:extLst>
              <a:ext uri="{FF2B5EF4-FFF2-40B4-BE49-F238E27FC236}">
                <a16:creationId xmlns:a16="http://schemas.microsoft.com/office/drawing/2014/main" id="{75A347EE-A291-4827-8A85-B0B5AB741AD9}"/>
              </a:ext>
            </a:extLst>
          </p:cNvPr>
          <p:cNvSpPr/>
          <p:nvPr/>
        </p:nvSpPr>
        <p:spPr>
          <a:xfrm>
            <a:off x="4725708" y="4948014"/>
            <a:ext cx="4139953" cy="215444"/>
          </a:xfrm>
          <a:prstGeom prst="rect">
            <a:avLst/>
          </a:prstGeom>
        </p:spPr>
        <p:txBody>
          <a:bodyPr wrap="square">
            <a:spAutoFit/>
          </a:bodyPr>
          <a:lstStyle/>
          <a:p>
            <a:pPr algn="r"/>
            <a:r>
              <a:rPr lang="ko-KR" altLang="en-US" sz="800"/>
              <a:t>출처 </a:t>
            </a:r>
            <a:r>
              <a:rPr lang="en-US" altLang="ko-KR" sz="800"/>
              <a:t>: </a:t>
            </a:r>
            <a:r>
              <a:rPr lang="ko-KR" altLang="en-US" sz="800"/>
              <a:t>https://ethics.moe.edu.tw/files/resource/ebook/file/ebook_01_kr.pdf</a:t>
            </a:r>
          </a:p>
        </p:txBody>
      </p:sp>
    </p:spTree>
    <p:extLst>
      <p:ext uri="{BB962C8B-B14F-4D97-AF65-F5344CB8AC3E}">
        <p14:creationId xmlns:p14="http://schemas.microsoft.com/office/powerpoint/2010/main" val="2945611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5E6DF032-3390-493F-B4E7-1865749CF9B9}"/>
              </a:ext>
            </a:extLst>
          </p:cNvPr>
          <p:cNvPicPr>
            <a:picLocks noChangeAspect="1"/>
          </p:cNvPicPr>
          <p:nvPr/>
        </p:nvPicPr>
        <p:blipFill>
          <a:blip r:embed="rId2"/>
          <a:stretch>
            <a:fillRect/>
          </a:stretch>
        </p:blipFill>
        <p:spPr>
          <a:xfrm>
            <a:off x="331775" y="280335"/>
            <a:ext cx="4100633" cy="2376264"/>
          </a:xfrm>
          <a:prstGeom prst="rect">
            <a:avLst/>
          </a:prstGeom>
        </p:spPr>
      </p:pic>
      <p:pic>
        <p:nvPicPr>
          <p:cNvPr id="5" name="그림 4">
            <a:extLst>
              <a:ext uri="{FF2B5EF4-FFF2-40B4-BE49-F238E27FC236}">
                <a16:creationId xmlns:a16="http://schemas.microsoft.com/office/drawing/2014/main" id="{77BD4ED5-EBD4-444C-9E78-15512FAA30AC}"/>
              </a:ext>
            </a:extLst>
          </p:cNvPr>
          <p:cNvPicPr>
            <a:picLocks noChangeAspect="1"/>
          </p:cNvPicPr>
          <p:nvPr/>
        </p:nvPicPr>
        <p:blipFill>
          <a:blip r:embed="rId3"/>
          <a:stretch>
            <a:fillRect/>
          </a:stretch>
        </p:blipFill>
        <p:spPr>
          <a:xfrm>
            <a:off x="311733" y="2676270"/>
            <a:ext cx="4079811" cy="2422780"/>
          </a:xfrm>
          <a:prstGeom prst="rect">
            <a:avLst/>
          </a:prstGeom>
        </p:spPr>
      </p:pic>
      <p:sp>
        <p:nvSpPr>
          <p:cNvPr id="6" name="직사각형 5">
            <a:extLst>
              <a:ext uri="{FF2B5EF4-FFF2-40B4-BE49-F238E27FC236}">
                <a16:creationId xmlns:a16="http://schemas.microsoft.com/office/drawing/2014/main" id="{75A0F7AE-9F69-4222-BC07-8644E048C5C1}"/>
              </a:ext>
            </a:extLst>
          </p:cNvPr>
          <p:cNvSpPr/>
          <p:nvPr/>
        </p:nvSpPr>
        <p:spPr>
          <a:xfrm>
            <a:off x="4725708" y="4948014"/>
            <a:ext cx="4139953" cy="215444"/>
          </a:xfrm>
          <a:prstGeom prst="rect">
            <a:avLst/>
          </a:prstGeom>
        </p:spPr>
        <p:txBody>
          <a:bodyPr wrap="square">
            <a:spAutoFit/>
          </a:bodyPr>
          <a:lstStyle/>
          <a:p>
            <a:pPr algn="r"/>
            <a:r>
              <a:rPr lang="ko-KR" altLang="en-US" sz="800"/>
              <a:t>출처 </a:t>
            </a:r>
            <a:r>
              <a:rPr lang="en-US" altLang="ko-KR" sz="800"/>
              <a:t>: </a:t>
            </a:r>
            <a:r>
              <a:rPr lang="ko-KR" altLang="en-US" sz="800"/>
              <a:t>https://ethics.moe.edu.tw/files/resource/ebook/file/ebook_01_kr.pdf</a:t>
            </a:r>
          </a:p>
        </p:txBody>
      </p:sp>
      <p:pic>
        <p:nvPicPr>
          <p:cNvPr id="7" name="그림 6">
            <a:extLst>
              <a:ext uri="{FF2B5EF4-FFF2-40B4-BE49-F238E27FC236}">
                <a16:creationId xmlns:a16="http://schemas.microsoft.com/office/drawing/2014/main" id="{B92F5EC1-73C2-46C6-B548-D7FC0D51F788}"/>
              </a:ext>
            </a:extLst>
          </p:cNvPr>
          <p:cNvPicPr>
            <a:picLocks noChangeAspect="1"/>
          </p:cNvPicPr>
          <p:nvPr/>
        </p:nvPicPr>
        <p:blipFill>
          <a:blip r:embed="rId4"/>
          <a:stretch>
            <a:fillRect/>
          </a:stretch>
        </p:blipFill>
        <p:spPr>
          <a:xfrm>
            <a:off x="4499992" y="339502"/>
            <a:ext cx="1391977" cy="167997"/>
          </a:xfrm>
          <a:prstGeom prst="rect">
            <a:avLst/>
          </a:prstGeom>
        </p:spPr>
      </p:pic>
      <p:pic>
        <p:nvPicPr>
          <p:cNvPr id="8" name="그림 7">
            <a:extLst>
              <a:ext uri="{FF2B5EF4-FFF2-40B4-BE49-F238E27FC236}">
                <a16:creationId xmlns:a16="http://schemas.microsoft.com/office/drawing/2014/main" id="{E404B908-AC2D-4265-991E-67DFD7CF259F}"/>
              </a:ext>
            </a:extLst>
          </p:cNvPr>
          <p:cNvPicPr>
            <a:picLocks noChangeAspect="1"/>
          </p:cNvPicPr>
          <p:nvPr/>
        </p:nvPicPr>
        <p:blipFill>
          <a:blip r:embed="rId5"/>
          <a:stretch>
            <a:fillRect/>
          </a:stretch>
        </p:blipFill>
        <p:spPr>
          <a:xfrm>
            <a:off x="4499992" y="560949"/>
            <a:ext cx="1145617" cy="190936"/>
          </a:xfrm>
          <a:prstGeom prst="rect">
            <a:avLst/>
          </a:prstGeom>
        </p:spPr>
      </p:pic>
      <p:pic>
        <p:nvPicPr>
          <p:cNvPr id="9" name="그림 8">
            <a:extLst>
              <a:ext uri="{FF2B5EF4-FFF2-40B4-BE49-F238E27FC236}">
                <a16:creationId xmlns:a16="http://schemas.microsoft.com/office/drawing/2014/main" id="{703FA61C-7D7F-4BB6-9953-F0EFEB68E7DB}"/>
              </a:ext>
            </a:extLst>
          </p:cNvPr>
          <p:cNvPicPr>
            <a:picLocks noChangeAspect="1"/>
          </p:cNvPicPr>
          <p:nvPr/>
        </p:nvPicPr>
        <p:blipFill>
          <a:blip r:embed="rId6"/>
          <a:stretch>
            <a:fillRect/>
          </a:stretch>
        </p:blipFill>
        <p:spPr>
          <a:xfrm>
            <a:off x="4536517" y="777422"/>
            <a:ext cx="1075187" cy="167998"/>
          </a:xfrm>
          <a:prstGeom prst="rect">
            <a:avLst/>
          </a:prstGeom>
        </p:spPr>
      </p:pic>
      <p:pic>
        <p:nvPicPr>
          <p:cNvPr id="10" name="그림 9">
            <a:extLst>
              <a:ext uri="{FF2B5EF4-FFF2-40B4-BE49-F238E27FC236}">
                <a16:creationId xmlns:a16="http://schemas.microsoft.com/office/drawing/2014/main" id="{D16B3235-4B1B-40E0-B9F6-19E7F64E2999}"/>
              </a:ext>
            </a:extLst>
          </p:cNvPr>
          <p:cNvPicPr>
            <a:picLocks noChangeAspect="1"/>
          </p:cNvPicPr>
          <p:nvPr/>
        </p:nvPicPr>
        <p:blipFill>
          <a:blip r:embed="rId7"/>
          <a:stretch>
            <a:fillRect/>
          </a:stretch>
        </p:blipFill>
        <p:spPr>
          <a:xfrm>
            <a:off x="4512692" y="996395"/>
            <a:ext cx="1094817" cy="156403"/>
          </a:xfrm>
          <a:prstGeom prst="rect">
            <a:avLst/>
          </a:prstGeom>
        </p:spPr>
      </p:pic>
      <p:pic>
        <p:nvPicPr>
          <p:cNvPr id="11" name="그림 10">
            <a:extLst>
              <a:ext uri="{FF2B5EF4-FFF2-40B4-BE49-F238E27FC236}">
                <a16:creationId xmlns:a16="http://schemas.microsoft.com/office/drawing/2014/main" id="{15797699-C929-45C3-A960-41E6034075C6}"/>
              </a:ext>
            </a:extLst>
          </p:cNvPr>
          <p:cNvPicPr>
            <a:picLocks noChangeAspect="1"/>
          </p:cNvPicPr>
          <p:nvPr/>
        </p:nvPicPr>
        <p:blipFill>
          <a:blip r:embed="rId8"/>
          <a:stretch>
            <a:fillRect/>
          </a:stretch>
        </p:blipFill>
        <p:spPr>
          <a:xfrm>
            <a:off x="4502609" y="1189930"/>
            <a:ext cx="4567015" cy="555700"/>
          </a:xfrm>
          <a:prstGeom prst="rect">
            <a:avLst/>
          </a:prstGeom>
        </p:spPr>
      </p:pic>
      <p:graphicFrame>
        <p:nvGraphicFramePr>
          <p:cNvPr id="12" name="표 11">
            <a:extLst>
              <a:ext uri="{FF2B5EF4-FFF2-40B4-BE49-F238E27FC236}">
                <a16:creationId xmlns:a16="http://schemas.microsoft.com/office/drawing/2014/main" id="{487244E7-918D-4445-9735-0C4382416618}"/>
              </a:ext>
            </a:extLst>
          </p:cNvPr>
          <p:cNvGraphicFramePr>
            <a:graphicFrameLocks noGrp="1"/>
          </p:cNvGraphicFramePr>
          <p:nvPr>
            <p:extLst>
              <p:ext uri="{D42A27DB-BD31-4B8C-83A1-F6EECF244321}">
                <p14:modId xmlns:p14="http://schemas.microsoft.com/office/powerpoint/2010/main" val="1261167240"/>
              </p:ext>
            </p:extLst>
          </p:nvPr>
        </p:nvGraphicFramePr>
        <p:xfrm>
          <a:off x="4533156" y="1765301"/>
          <a:ext cx="4536468" cy="2270760"/>
        </p:xfrm>
        <a:graphic>
          <a:graphicData uri="http://schemas.openxmlformats.org/drawingml/2006/table">
            <a:tbl>
              <a:tblPr firstRow="1" bandRow="1">
                <a:tableStyleId>{5C22544A-7EE6-4342-B048-85BDC9FD1C3A}</a:tableStyleId>
              </a:tblPr>
              <a:tblGrid>
                <a:gridCol w="4536468">
                  <a:extLst>
                    <a:ext uri="{9D8B030D-6E8A-4147-A177-3AD203B41FA5}">
                      <a16:colId xmlns:a16="http://schemas.microsoft.com/office/drawing/2014/main" val="626931994"/>
                    </a:ext>
                  </a:extLst>
                </a:gridCol>
              </a:tblGrid>
              <a:tr h="370840">
                <a:tc>
                  <a:txBody>
                    <a:bodyPr/>
                    <a:lstStyle/>
                    <a:p>
                      <a:pPr latinLnBrk="1"/>
                      <a:r>
                        <a:rPr lang="ko-KR" altLang="en-US" sz="650" b="0">
                          <a:solidFill>
                            <a:schemeClr val="tx1">
                              <a:lumMod val="75000"/>
                              <a:lumOff val="25000"/>
                            </a:schemeClr>
                          </a:solidFill>
                        </a:rPr>
                        <a:t>○ 지능정보서비스 기본 원칙 주요내용</a:t>
                      </a:r>
                      <a:endParaRPr lang="en-US" altLang="ko-KR" sz="650" b="0">
                        <a:solidFill>
                          <a:schemeClr val="tx1">
                            <a:lumMod val="75000"/>
                            <a:lumOff val="25000"/>
                          </a:schemeClr>
                        </a:solidFill>
                      </a:endParaRPr>
                    </a:p>
                    <a:p>
                      <a:pPr latinLnBrk="1"/>
                      <a:r>
                        <a:rPr lang="en-US" altLang="ko-KR" sz="650" b="0">
                          <a:solidFill>
                            <a:schemeClr val="tx1">
                              <a:lumMod val="75000"/>
                              <a:lumOff val="25000"/>
                            </a:schemeClr>
                          </a:solidFill>
                        </a:rPr>
                        <a:t>- (</a:t>
                      </a:r>
                      <a:r>
                        <a:rPr lang="ko-KR" altLang="en-US" sz="650" b="1">
                          <a:solidFill>
                            <a:schemeClr val="tx1">
                              <a:lumMod val="75000"/>
                              <a:lumOff val="25000"/>
                            </a:schemeClr>
                          </a:solidFill>
                        </a:rPr>
                        <a:t>사람 중심</a:t>
                      </a:r>
                      <a:r>
                        <a:rPr lang="ko-KR" altLang="en-US" sz="650" b="0">
                          <a:solidFill>
                            <a:schemeClr val="tx1">
                              <a:lumMod val="75000"/>
                              <a:lumOff val="25000"/>
                            </a:schemeClr>
                          </a:solidFill>
                        </a:rPr>
                        <a:t>의 서비스 제공</a:t>
                      </a:r>
                      <a:r>
                        <a:rPr lang="en-US" altLang="ko-KR" sz="650" b="0">
                          <a:solidFill>
                            <a:schemeClr val="tx1">
                              <a:lumMod val="75000"/>
                              <a:lumOff val="25000"/>
                            </a:schemeClr>
                          </a:solidFill>
                        </a:rPr>
                        <a:t>) </a:t>
                      </a:r>
                      <a:r>
                        <a:rPr lang="ko-KR" altLang="en-US" sz="650" b="0">
                          <a:solidFill>
                            <a:schemeClr val="tx1">
                              <a:lumMod val="75000"/>
                              <a:lumOff val="25000"/>
                            </a:schemeClr>
                          </a:solidFill>
                        </a:rPr>
                        <a:t>지능정보서비스의 제공과 이용은 사람을 중심으로 그 기본적 자유와 권리를 보장하고 인 </a:t>
                      </a:r>
                      <a:endParaRPr lang="en-US" altLang="ko-KR" sz="650" b="0">
                        <a:solidFill>
                          <a:schemeClr val="tx1">
                            <a:lumMod val="75000"/>
                            <a:lumOff val="25000"/>
                          </a:schemeClr>
                        </a:solidFill>
                      </a:endParaRPr>
                    </a:p>
                    <a:p>
                      <a:pPr latinLnBrk="1"/>
                      <a:r>
                        <a:rPr lang="en-US" altLang="ko-KR" sz="650" b="0">
                          <a:solidFill>
                            <a:schemeClr val="tx1">
                              <a:lumMod val="75000"/>
                              <a:lumOff val="25000"/>
                            </a:schemeClr>
                          </a:solidFill>
                        </a:rPr>
                        <a:t>  </a:t>
                      </a:r>
                      <a:r>
                        <a:rPr lang="ko-KR" altLang="en-US" sz="650" b="0">
                          <a:solidFill>
                            <a:schemeClr val="tx1">
                              <a:lumMod val="75000"/>
                              <a:lumOff val="25000"/>
                            </a:schemeClr>
                          </a:solidFill>
                        </a:rPr>
                        <a:t>간의 존엄성을 보호할 수 있는 방향으로 이루어져야 한다</a:t>
                      </a:r>
                      <a:r>
                        <a:rPr lang="en-US" altLang="ko-KR" sz="650" b="0">
                          <a:solidFill>
                            <a:schemeClr val="tx1">
                              <a:lumMod val="75000"/>
                              <a:lumOff val="25000"/>
                            </a:schemeClr>
                          </a:solidFill>
                        </a:rPr>
                        <a:t>.</a:t>
                      </a:r>
                    </a:p>
                    <a:p>
                      <a:pPr latinLnBrk="1"/>
                      <a:r>
                        <a:rPr lang="en-US" altLang="ko-KR" sz="650" b="0">
                          <a:solidFill>
                            <a:schemeClr val="tx1">
                              <a:lumMod val="75000"/>
                              <a:lumOff val="25000"/>
                            </a:schemeClr>
                          </a:solidFill>
                        </a:rPr>
                        <a:t>- (</a:t>
                      </a:r>
                      <a:r>
                        <a:rPr lang="ko-KR" altLang="en-US" sz="650" b="1">
                          <a:solidFill>
                            <a:schemeClr val="tx1">
                              <a:lumMod val="75000"/>
                              <a:lumOff val="25000"/>
                            </a:schemeClr>
                          </a:solidFill>
                        </a:rPr>
                        <a:t>투명성과 설명가능성</a:t>
                      </a:r>
                      <a:r>
                        <a:rPr lang="en-US" altLang="ko-KR" sz="650" b="0">
                          <a:solidFill>
                            <a:schemeClr val="tx1">
                              <a:lumMod val="75000"/>
                              <a:lumOff val="25000"/>
                            </a:schemeClr>
                          </a:solidFill>
                        </a:rPr>
                        <a:t>) </a:t>
                      </a:r>
                      <a:r>
                        <a:rPr lang="ko-KR" altLang="en-US" sz="650" b="0">
                          <a:solidFill>
                            <a:schemeClr val="tx1">
                              <a:lumMod val="75000"/>
                              <a:lumOff val="25000"/>
                            </a:schemeClr>
                          </a:solidFill>
                        </a:rPr>
                        <a:t>지능정보서비스가 이용자에게 중대한 영향을 끼칠 경우 기업의 정당한 이익을 침해하지 않는</a:t>
                      </a:r>
                    </a:p>
                    <a:p>
                      <a:pPr latinLnBrk="1"/>
                      <a:r>
                        <a:rPr lang="ko-KR" altLang="en-US" sz="650" b="0">
                          <a:solidFill>
                            <a:schemeClr val="tx1">
                              <a:lumMod val="75000"/>
                              <a:lumOff val="25000"/>
                            </a:schemeClr>
                          </a:solidFill>
                        </a:rPr>
                        <a:t>  범위에서 이용자가 이해할 수 있도록 관련 정보를 작성해야 하며</a:t>
                      </a:r>
                      <a:r>
                        <a:rPr lang="en-US" altLang="ko-KR" sz="650" b="0">
                          <a:solidFill>
                            <a:schemeClr val="tx1">
                              <a:lumMod val="75000"/>
                              <a:lumOff val="25000"/>
                            </a:schemeClr>
                          </a:solidFill>
                        </a:rPr>
                        <a:t>, </a:t>
                      </a:r>
                      <a:r>
                        <a:rPr lang="ko-KR" altLang="en-US" sz="650" b="0">
                          <a:solidFill>
                            <a:schemeClr val="tx1">
                              <a:lumMod val="75000"/>
                              <a:lumOff val="25000"/>
                            </a:schemeClr>
                          </a:solidFill>
                        </a:rPr>
                        <a:t>이용자 기본권에 피해를 유발했을 때 예측</a:t>
                      </a:r>
                      <a:r>
                        <a:rPr lang="en-US" altLang="ko-KR" sz="650" b="0">
                          <a:solidFill>
                            <a:schemeClr val="tx1">
                              <a:lumMod val="75000"/>
                              <a:lumOff val="25000"/>
                            </a:schemeClr>
                          </a:solidFill>
                        </a:rPr>
                        <a:t>, </a:t>
                      </a:r>
                      <a:r>
                        <a:rPr lang="ko-KR" altLang="en-US" sz="650" b="0">
                          <a:solidFill>
                            <a:schemeClr val="tx1">
                              <a:lumMod val="75000"/>
                              <a:lumOff val="25000"/>
                            </a:schemeClr>
                          </a:solidFill>
                        </a:rPr>
                        <a:t>추천</a:t>
                      </a:r>
                      <a:r>
                        <a:rPr lang="en-US" altLang="ko-KR" sz="650" b="0">
                          <a:solidFill>
                            <a:schemeClr val="tx1">
                              <a:lumMod val="75000"/>
                              <a:lumOff val="25000"/>
                            </a:schemeClr>
                          </a:solidFill>
                        </a:rPr>
                        <a:t>,</a:t>
                      </a:r>
                    </a:p>
                    <a:p>
                      <a:pPr latinLnBrk="1"/>
                      <a:r>
                        <a:rPr lang="ko-KR" altLang="en-US" sz="650" b="0">
                          <a:solidFill>
                            <a:schemeClr val="tx1">
                              <a:lumMod val="75000"/>
                              <a:lumOff val="25000"/>
                            </a:schemeClr>
                          </a:solidFill>
                        </a:rPr>
                        <a:t>  </a:t>
                      </a:r>
                      <a:r>
                        <a:rPr lang="ko-KR" altLang="en-US" sz="650" b="1">
                          <a:solidFill>
                            <a:srgbClr val="0000FF"/>
                          </a:solidFill>
                        </a:rPr>
                        <a:t>결정의 기초로 사용한 주요요인을 설명</a:t>
                      </a:r>
                      <a:r>
                        <a:rPr lang="ko-KR" altLang="en-US" sz="650" b="0">
                          <a:solidFill>
                            <a:schemeClr val="tx1">
                              <a:lumMod val="75000"/>
                              <a:lumOff val="25000"/>
                            </a:schemeClr>
                          </a:solidFill>
                        </a:rPr>
                        <a:t>할 수 있어야 한다</a:t>
                      </a:r>
                      <a:r>
                        <a:rPr lang="en-US" altLang="ko-KR" sz="650" b="0">
                          <a:solidFill>
                            <a:schemeClr val="tx1">
                              <a:lumMod val="75000"/>
                              <a:lumOff val="25000"/>
                            </a:schemeClr>
                          </a:solidFill>
                        </a:rPr>
                        <a:t>.</a:t>
                      </a:r>
                    </a:p>
                    <a:p>
                      <a:pPr latinLnBrk="1"/>
                      <a:r>
                        <a:rPr lang="en-US" altLang="ko-KR" sz="650" b="0">
                          <a:solidFill>
                            <a:schemeClr val="tx1">
                              <a:lumMod val="75000"/>
                              <a:lumOff val="25000"/>
                            </a:schemeClr>
                          </a:solidFill>
                        </a:rPr>
                        <a:t>- (</a:t>
                      </a:r>
                      <a:r>
                        <a:rPr lang="ko-KR" altLang="en-US" sz="650" b="1">
                          <a:solidFill>
                            <a:schemeClr val="tx1">
                              <a:lumMod val="75000"/>
                              <a:lumOff val="25000"/>
                            </a:schemeClr>
                          </a:solidFill>
                        </a:rPr>
                        <a:t>책임성</a:t>
                      </a:r>
                      <a:r>
                        <a:rPr lang="en-US" altLang="ko-KR" sz="650" b="0">
                          <a:solidFill>
                            <a:schemeClr val="tx1">
                              <a:lumMod val="75000"/>
                              <a:lumOff val="25000"/>
                            </a:schemeClr>
                          </a:solidFill>
                        </a:rPr>
                        <a:t>) </a:t>
                      </a:r>
                      <a:r>
                        <a:rPr lang="ko-KR" altLang="en-US" sz="650" b="0">
                          <a:solidFill>
                            <a:schemeClr val="tx1">
                              <a:lumMod val="75000"/>
                              <a:lumOff val="25000"/>
                            </a:schemeClr>
                          </a:solidFill>
                        </a:rPr>
                        <a:t>지능정보사회의 구성원들은 지능정보서비스의 올바른 기능과 사람 중심 가치의 보장을 위한 공동의 책임을</a:t>
                      </a:r>
                    </a:p>
                    <a:p>
                      <a:pPr latinLnBrk="1"/>
                      <a:r>
                        <a:rPr lang="ko-KR" altLang="en-US" sz="650" b="0">
                          <a:solidFill>
                            <a:schemeClr val="tx1">
                              <a:lumMod val="75000"/>
                              <a:lumOff val="25000"/>
                            </a:schemeClr>
                          </a:solidFill>
                        </a:rPr>
                        <a:t>  인식하고</a:t>
                      </a:r>
                      <a:r>
                        <a:rPr lang="en-US" altLang="ko-KR" sz="650" b="0">
                          <a:solidFill>
                            <a:schemeClr val="tx1">
                              <a:lumMod val="75000"/>
                              <a:lumOff val="25000"/>
                            </a:schemeClr>
                          </a:solidFill>
                        </a:rPr>
                        <a:t>, </a:t>
                      </a:r>
                      <a:r>
                        <a:rPr lang="ko-KR" altLang="en-US" sz="650" b="0">
                          <a:solidFill>
                            <a:schemeClr val="tx1">
                              <a:lumMod val="75000"/>
                              <a:lumOff val="25000"/>
                            </a:schemeClr>
                          </a:solidFill>
                        </a:rPr>
                        <a:t>관련한 법령과 계약을 준수한다</a:t>
                      </a:r>
                      <a:r>
                        <a:rPr lang="en-US" altLang="ko-KR" sz="650" b="0">
                          <a:solidFill>
                            <a:schemeClr val="tx1">
                              <a:lumMod val="75000"/>
                              <a:lumOff val="25000"/>
                            </a:schemeClr>
                          </a:solidFill>
                        </a:rPr>
                        <a:t>.</a:t>
                      </a:r>
                    </a:p>
                    <a:p>
                      <a:pPr latinLnBrk="1"/>
                      <a:r>
                        <a:rPr lang="en-US" altLang="ko-KR" sz="650" b="0">
                          <a:solidFill>
                            <a:schemeClr val="tx1">
                              <a:lumMod val="75000"/>
                              <a:lumOff val="25000"/>
                            </a:schemeClr>
                          </a:solidFill>
                        </a:rPr>
                        <a:t>- (</a:t>
                      </a:r>
                      <a:r>
                        <a:rPr lang="ko-KR" altLang="en-US" sz="650" b="1">
                          <a:solidFill>
                            <a:schemeClr val="tx1">
                              <a:lumMod val="75000"/>
                              <a:lumOff val="25000"/>
                            </a:schemeClr>
                          </a:solidFill>
                        </a:rPr>
                        <a:t>안전성</a:t>
                      </a:r>
                      <a:r>
                        <a:rPr lang="en-US" altLang="ko-KR" sz="650" b="0">
                          <a:solidFill>
                            <a:schemeClr val="tx1">
                              <a:lumMod val="75000"/>
                              <a:lumOff val="25000"/>
                            </a:schemeClr>
                          </a:solidFill>
                        </a:rPr>
                        <a:t>) </a:t>
                      </a:r>
                      <a:r>
                        <a:rPr lang="ko-KR" altLang="en-US" sz="650" b="0">
                          <a:solidFill>
                            <a:schemeClr val="tx1">
                              <a:lumMod val="75000"/>
                              <a:lumOff val="25000"/>
                            </a:schemeClr>
                          </a:solidFill>
                        </a:rPr>
                        <a:t>안전하고 신뢰 가능한 지능정보서비스의 개발과 이용을 위해 모두가 노력하고</a:t>
                      </a:r>
                      <a:r>
                        <a:rPr lang="en-US" altLang="ko-KR" sz="650" b="0">
                          <a:solidFill>
                            <a:schemeClr val="tx1">
                              <a:lumMod val="75000"/>
                              <a:lumOff val="25000"/>
                            </a:schemeClr>
                          </a:solidFill>
                        </a:rPr>
                        <a:t>, </a:t>
                      </a:r>
                      <a:r>
                        <a:rPr lang="ko-KR" altLang="en-US" sz="650" b="0">
                          <a:solidFill>
                            <a:schemeClr val="tx1">
                              <a:lumMod val="75000"/>
                              <a:lumOff val="25000"/>
                            </a:schemeClr>
                          </a:solidFill>
                        </a:rPr>
                        <a:t>지능정보서비스가 초래할 수</a:t>
                      </a:r>
                    </a:p>
                    <a:p>
                      <a:pPr latinLnBrk="1"/>
                      <a:r>
                        <a:rPr lang="ko-KR" altLang="en-US" sz="650" b="0">
                          <a:solidFill>
                            <a:schemeClr val="tx1">
                              <a:lumMod val="75000"/>
                              <a:lumOff val="25000"/>
                            </a:schemeClr>
                          </a:solidFill>
                        </a:rPr>
                        <a:t>  있는 </a:t>
                      </a:r>
                      <a:r>
                        <a:rPr lang="ko-KR" altLang="en-US" sz="650" b="1">
                          <a:solidFill>
                            <a:srgbClr val="0000FF"/>
                          </a:solidFill>
                        </a:rPr>
                        <a:t>피해에 대한 자율적인 대비체계</a:t>
                      </a:r>
                      <a:r>
                        <a:rPr lang="ko-KR" altLang="en-US" sz="650" b="0">
                          <a:solidFill>
                            <a:schemeClr val="tx1">
                              <a:lumMod val="75000"/>
                              <a:lumOff val="25000"/>
                            </a:schemeClr>
                          </a:solidFill>
                        </a:rPr>
                        <a:t>를 서비스 제공자와 이용자가 수립하고 운영한다</a:t>
                      </a:r>
                      <a:r>
                        <a:rPr lang="en-US" altLang="ko-KR" sz="650" b="0">
                          <a:solidFill>
                            <a:schemeClr val="tx1">
                              <a:lumMod val="75000"/>
                              <a:lumOff val="25000"/>
                            </a:schemeClr>
                          </a:solidFill>
                        </a:rPr>
                        <a:t>.</a:t>
                      </a:r>
                    </a:p>
                    <a:p>
                      <a:pPr latinLnBrk="1"/>
                      <a:r>
                        <a:rPr lang="en-US" altLang="ko-KR" sz="650" b="0">
                          <a:solidFill>
                            <a:schemeClr val="tx1">
                              <a:lumMod val="75000"/>
                              <a:lumOff val="25000"/>
                            </a:schemeClr>
                          </a:solidFill>
                        </a:rPr>
                        <a:t>- (</a:t>
                      </a:r>
                      <a:r>
                        <a:rPr lang="ko-KR" altLang="en-US" sz="650" b="1">
                          <a:solidFill>
                            <a:schemeClr val="tx1">
                              <a:lumMod val="75000"/>
                              <a:lumOff val="25000"/>
                            </a:schemeClr>
                          </a:solidFill>
                        </a:rPr>
                        <a:t>차별금지</a:t>
                      </a:r>
                      <a:r>
                        <a:rPr lang="en-US" altLang="ko-KR" sz="650" b="0">
                          <a:solidFill>
                            <a:schemeClr val="tx1">
                              <a:lumMod val="75000"/>
                              <a:lumOff val="25000"/>
                            </a:schemeClr>
                          </a:solidFill>
                        </a:rPr>
                        <a:t>) </a:t>
                      </a:r>
                      <a:r>
                        <a:rPr lang="ko-KR" altLang="en-US" sz="650" b="0">
                          <a:solidFill>
                            <a:schemeClr val="tx1">
                              <a:lumMod val="75000"/>
                              <a:lumOff val="25000"/>
                            </a:schemeClr>
                          </a:solidFill>
                        </a:rPr>
                        <a:t>지능정보서비스가 사회적</a:t>
                      </a:r>
                      <a:r>
                        <a:rPr lang="en-US" altLang="ko-KR" sz="650" b="0">
                          <a:solidFill>
                            <a:schemeClr val="tx1">
                              <a:lumMod val="75000"/>
                              <a:lumOff val="25000"/>
                            </a:schemeClr>
                          </a:solidFill>
                        </a:rPr>
                        <a:t>·</a:t>
                      </a:r>
                      <a:r>
                        <a:rPr lang="ko-KR" altLang="en-US" sz="650" b="0">
                          <a:solidFill>
                            <a:schemeClr val="tx1">
                              <a:lumMod val="75000"/>
                              <a:lumOff val="25000"/>
                            </a:schemeClr>
                          </a:solidFill>
                        </a:rPr>
                        <a:t>경제적 불공평이나 격차를 초래할 수 있다는 점을 인식하고</a:t>
                      </a:r>
                      <a:r>
                        <a:rPr lang="en-US" altLang="ko-KR" sz="650" b="0">
                          <a:solidFill>
                            <a:schemeClr val="tx1">
                              <a:lumMod val="75000"/>
                              <a:lumOff val="25000"/>
                            </a:schemeClr>
                          </a:solidFill>
                        </a:rPr>
                        <a:t>, </a:t>
                      </a:r>
                      <a:r>
                        <a:rPr lang="ko-KR" altLang="en-US" sz="650" b="0">
                          <a:solidFill>
                            <a:schemeClr val="tx1">
                              <a:lumMod val="75000"/>
                              <a:lumOff val="25000"/>
                            </a:schemeClr>
                          </a:solidFill>
                        </a:rPr>
                        <a:t>알고리즘 개발과</a:t>
                      </a:r>
                    </a:p>
                    <a:p>
                      <a:pPr latinLnBrk="1"/>
                      <a:r>
                        <a:rPr lang="ko-KR" altLang="en-US" sz="650" b="0">
                          <a:solidFill>
                            <a:schemeClr val="tx1">
                              <a:lumMod val="75000"/>
                              <a:lumOff val="25000"/>
                            </a:schemeClr>
                          </a:solidFill>
                        </a:rPr>
                        <a:t>  사용의 모든 단계에서 차별적 요소를 최소화할 수 있도록 노력한다</a:t>
                      </a:r>
                      <a:r>
                        <a:rPr lang="en-US" altLang="ko-KR" sz="650" b="0">
                          <a:solidFill>
                            <a:schemeClr val="tx1">
                              <a:lumMod val="75000"/>
                              <a:lumOff val="25000"/>
                            </a:schemeClr>
                          </a:solidFill>
                        </a:rPr>
                        <a:t>.</a:t>
                      </a:r>
                    </a:p>
                    <a:p>
                      <a:pPr latinLnBrk="1"/>
                      <a:r>
                        <a:rPr lang="en-US" altLang="ko-KR" sz="650" b="0">
                          <a:solidFill>
                            <a:schemeClr val="tx1">
                              <a:lumMod val="75000"/>
                              <a:lumOff val="25000"/>
                            </a:schemeClr>
                          </a:solidFill>
                        </a:rPr>
                        <a:t>- (</a:t>
                      </a:r>
                      <a:r>
                        <a:rPr lang="ko-KR" altLang="en-US" sz="650" b="1">
                          <a:solidFill>
                            <a:schemeClr val="tx1">
                              <a:lumMod val="75000"/>
                              <a:lumOff val="25000"/>
                            </a:schemeClr>
                          </a:solidFill>
                        </a:rPr>
                        <a:t>참여</a:t>
                      </a:r>
                      <a:r>
                        <a:rPr lang="en-US" altLang="ko-KR" sz="650" b="0">
                          <a:solidFill>
                            <a:schemeClr val="tx1">
                              <a:lumMod val="75000"/>
                              <a:lumOff val="25000"/>
                            </a:schemeClr>
                          </a:solidFill>
                        </a:rPr>
                        <a:t>) </a:t>
                      </a:r>
                      <a:r>
                        <a:rPr lang="ko-KR" altLang="en-US" sz="650" b="0">
                          <a:solidFill>
                            <a:schemeClr val="tx1">
                              <a:lumMod val="75000"/>
                              <a:lumOff val="25000"/>
                            </a:schemeClr>
                          </a:solidFill>
                        </a:rPr>
                        <a:t>지능정보사회의 구성원들은 공적인 이용자 정책 과정에 차별 없이 참여할 수 있으며</a:t>
                      </a:r>
                      <a:r>
                        <a:rPr lang="en-US" altLang="ko-KR" sz="650" b="0">
                          <a:solidFill>
                            <a:schemeClr val="tx1">
                              <a:lumMod val="75000"/>
                              <a:lumOff val="25000"/>
                            </a:schemeClr>
                          </a:solidFill>
                        </a:rPr>
                        <a:t>, </a:t>
                      </a:r>
                      <a:r>
                        <a:rPr lang="ko-KR" altLang="en-US" sz="650" b="0">
                          <a:solidFill>
                            <a:schemeClr val="tx1">
                              <a:lumMod val="75000"/>
                              <a:lumOff val="25000"/>
                            </a:schemeClr>
                          </a:solidFill>
                        </a:rPr>
                        <a:t>공적 주체는 제공자와    </a:t>
                      </a:r>
                      <a:endParaRPr lang="en-US" altLang="ko-KR" sz="650" b="0">
                        <a:solidFill>
                          <a:schemeClr val="tx1">
                            <a:lumMod val="75000"/>
                            <a:lumOff val="25000"/>
                          </a:schemeClr>
                        </a:solidFill>
                      </a:endParaRPr>
                    </a:p>
                    <a:p>
                      <a:pPr latinLnBrk="1"/>
                      <a:r>
                        <a:rPr lang="en-US" altLang="ko-KR" sz="650" b="0">
                          <a:solidFill>
                            <a:schemeClr val="tx1">
                              <a:lumMod val="75000"/>
                              <a:lumOff val="25000"/>
                            </a:schemeClr>
                          </a:solidFill>
                        </a:rPr>
                        <a:t>  </a:t>
                      </a:r>
                      <a:r>
                        <a:rPr lang="ko-KR" altLang="en-US" sz="650" b="0">
                          <a:solidFill>
                            <a:schemeClr val="tx1">
                              <a:lumMod val="75000"/>
                              <a:lumOff val="25000"/>
                            </a:schemeClr>
                          </a:solidFill>
                        </a:rPr>
                        <a:t>이용자가 실질적으로 의견을 제시할 수 있는 정기적인 통로를 조성해야 한다</a:t>
                      </a:r>
                      <a:r>
                        <a:rPr lang="en-US" altLang="ko-KR" sz="650" b="0">
                          <a:solidFill>
                            <a:schemeClr val="tx1">
                              <a:lumMod val="75000"/>
                              <a:lumOff val="25000"/>
                            </a:schemeClr>
                          </a:solidFill>
                        </a:rPr>
                        <a:t>.</a:t>
                      </a:r>
                    </a:p>
                    <a:p>
                      <a:pPr latinLnBrk="1"/>
                      <a:r>
                        <a:rPr lang="en-US" altLang="ko-KR" sz="650" b="0">
                          <a:solidFill>
                            <a:schemeClr val="tx1">
                              <a:lumMod val="75000"/>
                              <a:lumOff val="25000"/>
                            </a:schemeClr>
                          </a:solidFill>
                        </a:rPr>
                        <a:t>- (</a:t>
                      </a:r>
                      <a:r>
                        <a:rPr lang="ko-KR" altLang="en-US" sz="650" b="1">
                          <a:solidFill>
                            <a:schemeClr val="tx1">
                              <a:lumMod val="75000"/>
                              <a:lumOff val="25000"/>
                            </a:schemeClr>
                          </a:solidFill>
                        </a:rPr>
                        <a:t>프라이버시와 데이터거버넌스</a:t>
                      </a:r>
                      <a:r>
                        <a:rPr lang="en-US" altLang="ko-KR" sz="650" b="0">
                          <a:solidFill>
                            <a:schemeClr val="tx1">
                              <a:lumMod val="75000"/>
                              <a:lumOff val="25000"/>
                            </a:schemeClr>
                          </a:solidFill>
                        </a:rPr>
                        <a:t>) </a:t>
                      </a:r>
                      <a:r>
                        <a:rPr lang="ko-KR" altLang="en-US" sz="650" b="0">
                          <a:solidFill>
                            <a:schemeClr val="tx1">
                              <a:lumMod val="75000"/>
                              <a:lumOff val="25000"/>
                            </a:schemeClr>
                          </a:solidFill>
                        </a:rPr>
                        <a:t>지능정보서비스의 개발</a:t>
                      </a:r>
                      <a:r>
                        <a:rPr lang="en-US" altLang="ko-KR" sz="650" b="0">
                          <a:solidFill>
                            <a:schemeClr val="tx1">
                              <a:lumMod val="75000"/>
                              <a:lumOff val="25000"/>
                            </a:schemeClr>
                          </a:solidFill>
                        </a:rPr>
                        <a:t>, </a:t>
                      </a:r>
                      <a:r>
                        <a:rPr lang="ko-KR" altLang="en-US" sz="650" b="0">
                          <a:solidFill>
                            <a:schemeClr val="tx1">
                              <a:lumMod val="75000"/>
                              <a:lumOff val="25000"/>
                            </a:schemeClr>
                          </a:solidFill>
                        </a:rPr>
                        <a:t>공급 및 이용의 전 과정에서 </a:t>
                      </a:r>
                      <a:r>
                        <a:rPr lang="ko-KR" altLang="en-US" sz="650" b="1">
                          <a:solidFill>
                            <a:srgbClr val="0000FF"/>
                          </a:solidFill>
                        </a:rPr>
                        <a:t>개인정보 및 프라이버시를 보호</a:t>
                      </a:r>
                    </a:p>
                    <a:p>
                      <a:pPr latinLnBrk="1"/>
                      <a:r>
                        <a:rPr lang="ko-KR" altLang="en-US" sz="650" b="0">
                          <a:solidFill>
                            <a:schemeClr val="tx1">
                              <a:lumMod val="75000"/>
                              <a:lumOff val="25000"/>
                            </a:schemeClr>
                          </a:solidFill>
                        </a:rPr>
                        <a:t>  하며</a:t>
                      </a:r>
                      <a:r>
                        <a:rPr lang="en-US" altLang="ko-KR" sz="650" b="0">
                          <a:solidFill>
                            <a:schemeClr val="tx1">
                              <a:lumMod val="75000"/>
                              <a:lumOff val="25000"/>
                            </a:schemeClr>
                          </a:solidFill>
                        </a:rPr>
                        <a:t>, </a:t>
                      </a:r>
                      <a:r>
                        <a:rPr lang="ko-KR" altLang="en-US" sz="650" b="0">
                          <a:solidFill>
                            <a:schemeClr val="tx1">
                              <a:lumMod val="75000"/>
                              <a:lumOff val="25000"/>
                            </a:schemeClr>
                          </a:solidFill>
                        </a:rPr>
                        <a:t>구성원들은 기술적 이익의 향유와 프라이버시 보호 사이의 균형을 위해 지속적인 의견 교환에 참여한다</a:t>
                      </a:r>
                      <a:r>
                        <a:rPr lang="en-US" altLang="ko-KR" sz="650" b="0">
                          <a:solidFill>
                            <a:schemeClr val="tx1">
                              <a:lumMod val="75000"/>
                              <a:lumOff val="25000"/>
                            </a:schemeClr>
                          </a:solidFill>
                        </a:rPr>
                        <a:t>.</a:t>
                      </a:r>
                    </a:p>
                    <a:p>
                      <a:pPr latinLnBrk="1"/>
                      <a:endParaRPr lang="en-US" altLang="ko-KR" sz="650" b="0">
                        <a:solidFill>
                          <a:schemeClr val="tx1">
                            <a:lumMod val="75000"/>
                            <a:lumOff val="25000"/>
                          </a:schemeClr>
                        </a:solidFill>
                      </a:endParaRPr>
                    </a:p>
                    <a:p>
                      <a:pPr latinLnBrk="1"/>
                      <a:r>
                        <a:rPr lang="en-US" altLang="ko-KR" sz="650" b="0">
                          <a:solidFill>
                            <a:schemeClr val="tx1">
                              <a:lumMod val="75000"/>
                              <a:lumOff val="25000"/>
                            </a:schemeClr>
                          </a:solidFill>
                        </a:rPr>
                        <a:t>○ </a:t>
                      </a:r>
                      <a:r>
                        <a:rPr lang="ko-KR" altLang="en-US" sz="650" b="0">
                          <a:solidFill>
                            <a:schemeClr val="tx1">
                              <a:lumMod val="75000"/>
                              <a:lumOff val="25000"/>
                            </a:schemeClr>
                          </a:solidFill>
                        </a:rPr>
                        <a:t>이용자 보호를 위한 공동의 노력</a:t>
                      </a:r>
                    </a:p>
                    <a:p>
                      <a:pPr latinLnBrk="1"/>
                      <a:r>
                        <a:rPr lang="en-US" altLang="ko-KR" sz="650" b="0">
                          <a:solidFill>
                            <a:schemeClr val="tx1">
                              <a:lumMod val="75000"/>
                              <a:lumOff val="25000"/>
                            </a:schemeClr>
                          </a:solidFill>
                        </a:rPr>
                        <a:t>- </a:t>
                      </a:r>
                      <a:r>
                        <a:rPr lang="ko-KR" altLang="en-US" sz="650" b="0">
                          <a:solidFill>
                            <a:schemeClr val="tx1">
                              <a:lumMod val="75000"/>
                              <a:lumOff val="25000"/>
                            </a:schemeClr>
                          </a:solidFill>
                        </a:rPr>
                        <a:t>지능정보사회의 구성원들은 공동의 기본 원칙에 입각하여 지능정보사회의 기본 가치를 수호할 수 있도록 자율적인</a:t>
                      </a:r>
                    </a:p>
                    <a:p>
                      <a:pPr latinLnBrk="1"/>
                      <a:r>
                        <a:rPr lang="ko-KR" altLang="en-US" sz="650" b="0">
                          <a:solidFill>
                            <a:schemeClr val="tx1">
                              <a:lumMod val="75000"/>
                              <a:lumOff val="25000"/>
                            </a:schemeClr>
                          </a:solidFill>
                        </a:rPr>
                        <a:t>  노력을 지속한다</a:t>
                      </a:r>
                      <a:r>
                        <a:rPr lang="en-US" altLang="ko-KR" sz="650" b="0">
                          <a:solidFill>
                            <a:schemeClr val="tx1">
                              <a:lumMod val="75000"/>
                              <a:lumOff val="25000"/>
                            </a:schemeClr>
                          </a:solidFill>
                        </a:rPr>
                        <a:t>.</a:t>
                      </a:r>
                    </a:p>
                    <a:p>
                      <a:pPr latinLnBrk="1"/>
                      <a:r>
                        <a:rPr lang="en-US" altLang="ko-KR" sz="650" b="0">
                          <a:solidFill>
                            <a:schemeClr val="tx1">
                              <a:lumMod val="75000"/>
                              <a:lumOff val="25000"/>
                            </a:schemeClr>
                          </a:solidFill>
                        </a:rPr>
                        <a:t>- </a:t>
                      </a:r>
                      <a:r>
                        <a:rPr lang="ko-KR" altLang="en-US" sz="650" b="0">
                          <a:solidFill>
                            <a:schemeClr val="tx1">
                              <a:lumMod val="75000"/>
                              <a:lumOff val="25000"/>
                            </a:schemeClr>
                          </a:solidFill>
                        </a:rPr>
                        <a:t>지능정보사회 이용자 보호를 위한 실질적이고 지속적인 논의를 위해 지능정보사회의 구성원들이 참여하는 </a:t>
                      </a:r>
                      <a:r>
                        <a:rPr lang="ko-KR" altLang="en-US" sz="650" b="1">
                          <a:solidFill>
                            <a:srgbClr val="0000FF"/>
                          </a:solidFill>
                        </a:rPr>
                        <a:t>협의회를</a:t>
                      </a:r>
                    </a:p>
                    <a:p>
                      <a:pPr latinLnBrk="1"/>
                      <a:r>
                        <a:rPr lang="ko-KR" altLang="en-US" sz="650" b="1">
                          <a:solidFill>
                            <a:srgbClr val="0000FF"/>
                          </a:solidFill>
                        </a:rPr>
                        <a:t>  구성하여 운영</a:t>
                      </a:r>
                      <a:r>
                        <a:rPr lang="ko-KR" altLang="en-US" sz="650" b="0">
                          <a:solidFill>
                            <a:schemeClr val="tx1">
                              <a:lumMod val="75000"/>
                              <a:lumOff val="25000"/>
                            </a:schemeClr>
                          </a:solidFill>
                        </a:rPr>
                        <a:t>한다</a:t>
                      </a:r>
                      <a:r>
                        <a:rPr lang="en-US" altLang="ko-KR" sz="650" b="0">
                          <a:solidFill>
                            <a:schemeClr val="tx1">
                              <a:lumMod val="75000"/>
                              <a:lumOff val="25000"/>
                            </a:schemeClr>
                          </a:solidFill>
                        </a:rPr>
                        <a:t>.</a:t>
                      </a:r>
                      <a:endParaRPr lang="ko-KR" altLang="en-US" sz="650" b="0">
                        <a:solidFill>
                          <a:schemeClr val="tx1">
                            <a:lumMod val="75000"/>
                            <a:lumOff val="25000"/>
                          </a:schemeClr>
                        </a:solidFill>
                      </a:endParaRPr>
                    </a:p>
                  </a:txBody>
                  <a:tcPr>
                    <a:solidFill>
                      <a:schemeClr val="bg1"/>
                    </a:solidFill>
                  </a:tcPr>
                </a:tc>
                <a:extLst>
                  <a:ext uri="{0D108BD9-81ED-4DB2-BD59-A6C34878D82A}">
                    <a16:rowId xmlns:a16="http://schemas.microsoft.com/office/drawing/2014/main" val="1698363278"/>
                  </a:ext>
                </a:extLst>
              </a:tr>
            </a:tbl>
          </a:graphicData>
        </a:graphic>
      </p:graphicFrame>
    </p:spTree>
    <p:extLst>
      <p:ext uri="{BB962C8B-B14F-4D97-AF65-F5344CB8AC3E}">
        <p14:creationId xmlns:p14="http://schemas.microsoft.com/office/powerpoint/2010/main" val="4144903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5A0F7AE-9F69-4222-BC07-8644E048C5C1}"/>
              </a:ext>
            </a:extLst>
          </p:cNvPr>
          <p:cNvSpPr/>
          <p:nvPr/>
        </p:nvSpPr>
        <p:spPr>
          <a:xfrm>
            <a:off x="4725708" y="4948014"/>
            <a:ext cx="4139953" cy="215444"/>
          </a:xfrm>
          <a:prstGeom prst="rect">
            <a:avLst/>
          </a:prstGeom>
        </p:spPr>
        <p:txBody>
          <a:bodyPr wrap="square">
            <a:spAutoFit/>
          </a:bodyPr>
          <a:lstStyle/>
          <a:p>
            <a:pPr algn="r"/>
            <a:r>
              <a:rPr lang="ko-KR" altLang="en-US" sz="800"/>
              <a:t>출처 </a:t>
            </a:r>
            <a:r>
              <a:rPr lang="en-US" altLang="ko-KR" sz="800"/>
              <a:t>: </a:t>
            </a:r>
            <a:r>
              <a:rPr lang="ko-KR" altLang="en-US" sz="800"/>
              <a:t>https://ethics.moe.edu.tw/files/resource/ebook/file/ebook_01_kr.pdf</a:t>
            </a:r>
          </a:p>
        </p:txBody>
      </p:sp>
      <p:pic>
        <p:nvPicPr>
          <p:cNvPr id="2" name="그림 1">
            <a:extLst>
              <a:ext uri="{FF2B5EF4-FFF2-40B4-BE49-F238E27FC236}">
                <a16:creationId xmlns:a16="http://schemas.microsoft.com/office/drawing/2014/main" id="{A2BFE17B-EDC6-4DC1-9840-8B0D8C76BB7D}"/>
              </a:ext>
            </a:extLst>
          </p:cNvPr>
          <p:cNvPicPr>
            <a:picLocks noChangeAspect="1"/>
          </p:cNvPicPr>
          <p:nvPr/>
        </p:nvPicPr>
        <p:blipFill>
          <a:blip r:embed="rId2"/>
          <a:stretch>
            <a:fillRect/>
          </a:stretch>
        </p:blipFill>
        <p:spPr>
          <a:xfrm>
            <a:off x="400173" y="483518"/>
            <a:ext cx="4322693" cy="2880320"/>
          </a:xfrm>
          <a:prstGeom prst="rect">
            <a:avLst/>
          </a:prstGeom>
        </p:spPr>
      </p:pic>
      <p:pic>
        <p:nvPicPr>
          <p:cNvPr id="3" name="그림 2">
            <a:extLst>
              <a:ext uri="{FF2B5EF4-FFF2-40B4-BE49-F238E27FC236}">
                <a16:creationId xmlns:a16="http://schemas.microsoft.com/office/drawing/2014/main" id="{AF9C3866-2B4E-4E0D-9CD5-54093C772EB7}"/>
              </a:ext>
            </a:extLst>
          </p:cNvPr>
          <p:cNvPicPr>
            <a:picLocks noChangeAspect="1"/>
          </p:cNvPicPr>
          <p:nvPr/>
        </p:nvPicPr>
        <p:blipFill>
          <a:blip r:embed="rId3"/>
          <a:stretch>
            <a:fillRect/>
          </a:stretch>
        </p:blipFill>
        <p:spPr>
          <a:xfrm>
            <a:off x="515100" y="3385294"/>
            <a:ext cx="3903193" cy="1753096"/>
          </a:xfrm>
          <a:prstGeom prst="rect">
            <a:avLst/>
          </a:prstGeom>
        </p:spPr>
      </p:pic>
      <p:pic>
        <p:nvPicPr>
          <p:cNvPr id="13" name="그림 12">
            <a:extLst>
              <a:ext uri="{FF2B5EF4-FFF2-40B4-BE49-F238E27FC236}">
                <a16:creationId xmlns:a16="http://schemas.microsoft.com/office/drawing/2014/main" id="{623F14A5-F148-408B-BAF7-412358DF86D3}"/>
              </a:ext>
            </a:extLst>
          </p:cNvPr>
          <p:cNvPicPr>
            <a:picLocks noChangeAspect="1"/>
          </p:cNvPicPr>
          <p:nvPr/>
        </p:nvPicPr>
        <p:blipFill>
          <a:blip r:embed="rId4"/>
          <a:stretch>
            <a:fillRect/>
          </a:stretch>
        </p:blipFill>
        <p:spPr>
          <a:xfrm>
            <a:off x="4788024" y="483518"/>
            <a:ext cx="4240033" cy="2759186"/>
          </a:xfrm>
          <a:prstGeom prst="rect">
            <a:avLst/>
          </a:prstGeom>
        </p:spPr>
      </p:pic>
      <p:sp>
        <p:nvSpPr>
          <p:cNvPr id="14" name="직사각형 13">
            <a:extLst>
              <a:ext uri="{FF2B5EF4-FFF2-40B4-BE49-F238E27FC236}">
                <a16:creationId xmlns:a16="http://schemas.microsoft.com/office/drawing/2014/main" id="{F61C2975-1D05-46BE-A4FA-69CEA0762CD9}"/>
              </a:ext>
            </a:extLst>
          </p:cNvPr>
          <p:cNvSpPr/>
          <p:nvPr/>
        </p:nvSpPr>
        <p:spPr>
          <a:xfrm>
            <a:off x="4788024" y="1816100"/>
            <a:ext cx="4190876" cy="91439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5" name="그림 14">
            <a:extLst>
              <a:ext uri="{FF2B5EF4-FFF2-40B4-BE49-F238E27FC236}">
                <a16:creationId xmlns:a16="http://schemas.microsoft.com/office/drawing/2014/main" id="{A1968B79-57D2-4F3F-AC8C-4402C95BDF74}"/>
              </a:ext>
            </a:extLst>
          </p:cNvPr>
          <p:cNvPicPr>
            <a:picLocks noChangeAspect="1"/>
          </p:cNvPicPr>
          <p:nvPr/>
        </p:nvPicPr>
        <p:blipFill>
          <a:blip r:embed="rId5"/>
          <a:stretch>
            <a:fillRect/>
          </a:stretch>
        </p:blipFill>
        <p:spPr>
          <a:xfrm>
            <a:off x="4788025" y="3277572"/>
            <a:ext cx="1152128" cy="188794"/>
          </a:xfrm>
          <a:prstGeom prst="rect">
            <a:avLst/>
          </a:prstGeom>
        </p:spPr>
      </p:pic>
      <p:pic>
        <p:nvPicPr>
          <p:cNvPr id="16" name="그림 15">
            <a:extLst>
              <a:ext uri="{FF2B5EF4-FFF2-40B4-BE49-F238E27FC236}">
                <a16:creationId xmlns:a16="http://schemas.microsoft.com/office/drawing/2014/main" id="{7C206101-3D3C-4448-88E4-03B5D0794DB5}"/>
              </a:ext>
            </a:extLst>
          </p:cNvPr>
          <p:cNvPicPr>
            <a:picLocks noChangeAspect="1"/>
          </p:cNvPicPr>
          <p:nvPr/>
        </p:nvPicPr>
        <p:blipFill>
          <a:blip r:embed="rId6"/>
          <a:stretch>
            <a:fillRect/>
          </a:stretch>
        </p:blipFill>
        <p:spPr>
          <a:xfrm>
            <a:off x="4806578" y="3567957"/>
            <a:ext cx="4077100" cy="644190"/>
          </a:xfrm>
          <a:prstGeom prst="rect">
            <a:avLst/>
          </a:prstGeom>
        </p:spPr>
      </p:pic>
      <p:pic>
        <p:nvPicPr>
          <p:cNvPr id="17" name="그림 16">
            <a:extLst>
              <a:ext uri="{FF2B5EF4-FFF2-40B4-BE49-F238E27FC236}">
                <a16:creationId xmlns:a16="http://schemas.microsoft.com/office/drawing/2014/main" id="{194CCEA9-9C86-4336-A796-0E5FA62AFBAF}"/>
              </a:ext>
            </a:extLst>
          </p:cNvPr>
          <p:cNvPicPr>
            <a:picLocks noChangeAspect="1"/>
          </p:cNvPicPr>
          <p:nvPr/>
        </p:nvPicPr>
        <p:blipFill>
          <a:blip r:embed="rId7"/>
          <a:stretch>
            <a:fillRect/>
          </a:stretch>
        </p:blipFill>
        <p:spPr>
          <a:xfrm>
            <a:off x="5076056" y="4192991"/>
            <a:ext cx="3121513" cy="755023"/>
          </a:xfrm>
          <a:prstGeom prst="rect">
            <a:avLst/>
          </a:prstGeom>
        </p:spPr>
      </p:pic>
      <p:sp>
        <p:nvSpPr>
          <p:cNvPr id="18" name="직사각형 17">
            <a:extLst>
              <a:ext uri="{FF2B5EF4-FFF2-40B4-BE49-F238E27FC236}">
                <a16:creationId xmlns:a16="http://schemas.microsoft.com/office/drawing/2014/main" id="{8BD64383-D69C-455D-88E0-424F5EC2484F}"/>
              </a:ext>
            </a:extLst>
          </p:cNvPr>
          <p:cNvSpPr/>
          <p:nvPr/>
        </p:nvSpPr>
        <p:spPr>
          <a:xfrm>
            <a:off x="7594600" y="3879850"/>
            <a:ext cx="685800" cy="1333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4088220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DD2E4006-9061-41B2-8ED2-2D9B406471AA}"/>
              </a:ext>
            </a:extLst>
          </p:cNvPr>
          <p:cNvSpPr/>
          <p:nvPr/>
        </p:nvSpPr>
        <p:spPr>
          <a:xfrm>
            <a:off x="3735364" y="555526"/>
            <a:ext cx="2780852" cy="4524315"/>
          </a:xfrm>
          <a:prstGeom prst="rect">
            <a:avLst/>
          </a:prstGeom>
        </p:spPr>
        <p:txBody>
          <a:bodyPr wrap="square">
            <a:spAutoFit/>
          </a:bodyPr>
          <a:lstStyle/>
          <a:p>
            <a:endParaRPr lang="ko-KR" altLang="en-US" sz="800"/>
          </a:p>
          <a:p>
            <a:r>
              <a:rPr lang="ko-KR" altLang="en-US" sz="800"/>
              <a:t>제1장 인공지능의 헌법적 의의 _ 김종철</a:t>
            </a:r>
          </a:p>
          <a:p>
            <a:r>
              <a:rPr lang="ko-KR" altLang="en-US" sz="800"/>
              <a:t>I. 헌법의 의의와 기능 그리고 지능정보사회</a:t>
            </a:r>
          </a:p>
          <a:p>
            <a:r>
              <a:rPr lang="ko-KR" altLang="en-US" sz="800"/>
              <a:t>II. 인공지능과 민주주의</a:t>
            </a:r>
          </a:p>
          <a:p>
            <a:r>
              <a:rPr lang="ko-KR" altLang="en-US" sz="800"/>
              <a:t>III. 인공지능과 기본적 인권</a:t>
            </a:r>
          </a:p>
          <a:p>
            <a:r>
              <a:rPr lang="ko-KR" altLang="en-US" sz="800"/>
              <a:t>IV. 헌법에 입각한 인공지능 규율체계의 기본원칙과 체계</a:t>
            </a:r>
            <a:endParaRPr lang="en-US" altLang="ko-KR" sz="800"/>
          </a:p>
          <a:p>
            <a:endParaRPr lang="ko-KR" altLang="en-US" sz="800"/>
          </a:p>
          <a:p>
            <a:r>
              <a:rPr lang="ko-KR" altLang="en-US" sz="800"/>
              <a:t>제2장 인공지능과 민사법상 법인격 _ 오병철</a:t>
            </a:r>
          </a:p>
          <a:p>
            <a:r>
              <a:rPr lang="ko-KR" altLang="en-US" sz="800"/>
              <a:t>I. 서론</a:t>
            </a:r>
          </a:p>
          <a:p>
            <a:r>
              <a:rPr lang="ko-KR" altLang="en-US" sz="800"/>
              <a:t>II. 전자인격의 시기와 종기</a:t>
            </a:r>
          </a:p>
          <a:p>
            <a:r>
              <a:rPr lang="ko-KR" altLang="en-US" sz="800"/>
              <a:t>III. 전자인격의 권리능력 범위</a:t>
            </a:r>
          </a:p>
          <a:p>
            <a:r>
              <a:rPr lang="ko-KR" altLang="en-US" sz="800"/>
              <a:t>IV. 전자인격의 물권관계</a:t>
            </a:r>
          </a:p>
          <a:p>
            <a:r>
              <a:rPr lang="ko-KR" altLang="en-US" sz="800"/>
              <a:t>V. 기타</a:t>
            </a:r>
          </a:p>
          <a:p>
            <a:r>
              <a:rPr lang="ko-KR" altLang="en-US" sz="800"/>
              <a:t>VI. 결론</a:t>
            </a:r>
            <a:endParaRPr lang="en-US" altLang="ko-KR" sz="800"/>
          </a:p>
          <a:p>
            <a:endParaRPr lang="ko-KR" altLang="en-US" sz="800"/>
          </a:p>
          <a:p>
            <a:r>
              <a:rPr lang="ko-KR" altLang="en-US" sz="800"/>
              <a:t>제3장 인공지능과 계약 _ 오병철</a:t>
            </a:r>
          </a:p>
          <a:p>
            <a:r>
              <a:rPr lang="ko-KR" altLang="en-US" sz="800"/>
              <a:t>I. 서론</a:t>
            </a:r>
          </a:p>
          <a:p>
            <a:r>
              <a:rPr lang="ko-KR" altLang="en-US" sz="800"/>
              <a:t>II. 인공지능이 한 의사표시</a:t>
            </a:r>
          </a:p>
          <a:p>
            <a:r>
              <a:rPr lang="ko-KR" altLang="en-US" sz="800"/>
              <a:t>III. 인공지능을 이용한 계약의 무효</a:t>
            </a:r>
          </a:p>
          <a:p>
            <a:r>
              <a:rPr lang="ko-KR" altLang="en-US" sz="800"/>
              <a:t>IV. 인공지능을 이용한 계약의 취소</a:t>
            </a:r>
          </a:p>
          <a:p>
            <a:r>
              <a:rPr lang="ko-KR" altLang="en-US" sz="800"/>
              <a:t>V. 인공지능 의사표시의 발신과 도달</a:t>
            </a:r>
          </a:p>
          <a:p>
            <a:r>
              <a:rPr lang="ko-KR" altLang="en-US" sz="800"/>
              <a:t>VI. 결론</a:t>
            </a:r>
            <a:endParaRPr lang="en-US" altLang="ko-KR" sz="800"/>
          </a:p>
          <a:p>
            <a:endParaRPr lang="ko-KR" altLang="en-US" sz="800"/>
          </a:p>
          <a:p>
            <a:r>
              <a:rPr lang="ko-KR" altLang="en-US" sz="800"/>
              <a:t>제4장 인공지능과 불법행위 _ 오병철</a:t>
            </a:r>
          </a:p>
          <a:p>
            <a:r>
              <a:rPr lang="ko-KR" altLang="en-US" sz="800"/>
              <a:t>I. 인공지능에 의해 통제되는 로봇에 의한 손해의 발생</a:t>
            </a:r>
          </a:p>
          <a:p>
            <a:r>
              <a:rPr lang="ko-KR" altLang="en-US" sz="800"/>
              <a:t>II. 로봇의 행위성</a:t>
            </a:r>
          </a:p>
          <a:p>
            <a:r>
              <a:rPr lang="ko-KR" altLang="en-US" sz="800"/>
              <a:t>III. 로봇과 귀책사유</a:t>
            </a:r>
          </a:p>
          <a:p>
            <a:r>
              <a:rPr lang="ko-KR" altLang="en-US" sz="800"/>
              <a:t>IV. 편익책임의 구체적 검토</a:t>
            </a:r>
          </a:p>
          <a:p>
            <a:r>
              <a:rPr lang="ko-KR" altLang="en-US" sz="800"/>
              <a:t>V. 결론</a:t>
            </a:r>
            <a:endParaRPr lang="en-US" altLang="ko-KR" sz="800"/>
          </a:p>
          <a:p>
            <a:endParaRPr lang="ko-KR" altLang="en-US" sz="800"/>
          </a:p>
          <a:p>
            <a:r>
              <a:rPr lang="ko-KR" altLang="en-US" sz="800"/>
              <a:t>제5장 인공지능과 데이터 _ 오병철</a:t>
            </a:r>
          </a:p>
          <a:p>
            <a:r>
              <a:rPr lang="ko-KR" altLang="en-US" sz="800"/>
              <a:t>I. 서론</a:t>
            </a:r>
          </a:p>
          <a:p>
            <a:r>
              <a:rPr lang="ko-KR" altLang="en-US" sz="800"/>
              <a:t>II. 데이터의 분류</a:t>
            </a:r>
          </a:p>
          <a:p>
            <a:r>
              <a:rPr lang="ko-KR" altLang="en-US" sz="800"/>
              <a:t>III. 데이터의 귀속 - 데이터는 누구의 것인가?</a:t>
            </a:r>
          </a:p>
          <a:p>
            <a:r>
              <a:rPr lang="ko-KR" altLang="en-US" sz="800"/>
              <a:t>IV. 데이터의 활용을 위한 법률관계</a:t>
            </a:r>
          </a:p>
          <a:p>
            <a:r>
              <a:rPr lang="ko-KR" altLang="en-US" sz="800"/>
              <a:t>V. 결론</a:t>
            </a:r>
          </a:p>
        </p:txBody>
      </p:sp>
      <p:pic>
        <p:nvPicPr>
          <p:cNvPr id="4" name="그림 3">
            <a:extLst>
              <a:ext uri="{FF2B5EF4-FFF2-40B4-BE49-F238E27FC236}">
                <a16:creationId xmlns:a16="http://schemas.microsoft.com/office/drawing/2014/main" id="{25576602-5068-44DB-B9FB-23EDE6BF3284}"/>
              </a:ext>
            </a:extLst>
          </p:cNvPr>
          <p:cNvPicPr>
            <a:picLocks noChangeAspect="1"/>
          </p:cNvPicPr>
          <p:nvPr/>
        </p:nvPicPr>
        <p:blipFill>
          <a:blip r:embed="rId2"/>
          <a:stretch>
            <a:fillRect/>
          </a:stretch>
        </p:blipFill>
        <p:spPr>
          <a:xfrm>
            <a:off x="395536" y="627534"/>
            <a:ext cx="3243861" cy="4392488"/>
          </a:xfrm>
          <a:prstGeom prst="rect">
            <a:avLst/>
          </a:prstGeom>
        </p:spPr>
      </p:pic>
      <p:sp>
        <p:nvSpPr>
          <p:cNvPr id="6" name="직사각형 5">
            <a:extLst>
              <a:ext uri="{FF2B5EF4-FFF2-40B4-BE49-F238E27FC236}">
                <a16:creationId xmlns:a16="http://schemas.microsoft.com/office/drawing/2014/main" id="{885DB140-058D-48EF-A85C-C77B97D5BF62}"/>
              </a:ext>
            </a:extLst>
          </p:cNvPr>
          <p:cNvSpPr/>
          <p:nvPr/>
        </p:nvSpPr>
        <p:spPr>
          <a:xfrm>
            <a:off x="6463258" y="678334"/>
            <a:ext cx="2680742" cy="4031873"/>
          </a:xfrm>
          <a:prstGeom prst="rect">
            <a:avLst/>
          </a:prstGeom>
        </p:spPr>
        <p:txBody>
          <a:bodyPr wrap="square">
            <a:spAutoFit/>
          </a:bodyPr>
          <a:lstStyle/>
          <a:p>
            <a:r>
              <a:rPr lang="ko-KR" altLang="en-US" sz="800"/>
              <a:t>제6장 인공지능과 행정규범체계 _ 김남철</a:t>
            </a:r>
          </a:p>
          <a:p>
            <a:r>
              <a:rPr lang="ko-KR" altLang="en-US" sz="800"/>
              <a:t>I. 법의 이해</a:t>
            </a:r>
          </a:p>
          <a:p>
            <a:r>
              <a:rPr lang="ko-KR" altLang="en-US" sz="800"/>
              <a:t>II. 행정법의 이해</a:t>
            </a:r>
          </a:p>
          <a:p>
            <a:r>
              <a:rPr lang="ko-KR" altLang="en-US" sz="800"/>
              <a:t>III. 행정조직법</a:t>
            </a:r>
          </a:p>
          <a:p>
            <a:r>
              <a:rPr lang="ko-KR" altLang="en-US" sz="800"/>
              <a:t>IV. 행정작용법</a:t>
            </a:r>
          </a:p>
          <a:p>
            <a:r>
              <a:rPr lang="ko-KR" altLang="en-US" sz="800"/>
              <a:t>V. 행정구제법</a:t>
            </a:r>
          </a:p>
          <a:p>
            <a:r>
              <a:rPr lang="ko-KR" altLang="en-US" sz="800"/>
              <a:t>VI. 행정규제</a:t>
            </a:r>
          </a:p>
          <a:p>
            <a:r>
              <a:rPr lang="ko-KR" altLang="en-US" sz="800"/>
              <a:t>VII. 인공지능 관련 법률</a:t>
            </a:r>
            <a:endParaRPr lang="en-US" altLang="ko-KR" sz="800"/>
          </a:p>
          <a:p>
            <a:endParaRPr lang="ko-KR" altLang="en-US" sz="800"/>
          </a:p>
          <a:p>
            <a:r>
              <a:rPr lang="ko-KR" altLang="en-US" sz="800"/>
              <a:t>제7장 형법의 개념과 인공지능의 처벌 _ 김정환</a:t>
            </a:r>
          </a:p>
          <a:p>
            <a:r>
              <a:rPr lang="ko-KR" altLang="en-US" sz="800"/>
              <a:t>I. 인공지능과 형사법의 논의 방향</a:t>
            </a:r>
          </a:p>
          <a:p>
            <a:r>
              <a:rPr lang="ko-KR" altLang="en-US" sz="800"/>
              <a:t>II. 형법</a:t>
            </a:r>
          </a:p>
          <a:p>
            <a:r>
              <a:rPr lang="ko-KR" altLang="en-US" sz="800"/>
              <a:t>III. 중세의 동물재판</a:t>
            </a:r>
          </a:p>
          <a:p>
            <a:r>
              <a:rPr lang="ko-KR" altLang="en-US" sz="800"/>
              <a:t>IV. 범죄 주체</a:t>
            </a:r>
            <a:endParaRPr lang="en-US" altLang="ko-KR" sz="800"/>
          </a:p>
          <a:p>
            <a:endParaRPr lang="ko-KR" altLang="en-US" sz="800"/>
          </a:p>
          <a:p>
            <a:r>
              <a:rPr lang="ko-KR" altLang="en-US" sz="800"/>
              <a:t>제8장 일반 자동차 사고와 자율주행 자동차 사고의 형사책임 _ 김정환</a:t>
            </a:r>
          </a:p>
          <a:p>
            <a:r>
              <a:rPr lang="ko-KR" altLang="en-US" sz="800"/>
              <a:t>I. 일반 자동차 사고의 형사책임</a:t>
            </a:r>
          </a:p>
          <a:p>
            <a:r>
              <a:rPr lang="ko-KR" altLang="en-US" sz="800"/>
              <a:t>II. 자율주행자동차 사고의 형사책임</a:t>
            </a:r>
            <a:endParaRPr lang="en-US" altLang="ko-KR" sz="800"/>
          </a:p>
          <a:p>
            <a:endParaRPr lang="ko-KR" altLang="en-US" sz="800"/>
          </a:p>
          <a:p>
            <a:r>
              <a:rPr lang="ko-KR" altLang="en-US" sz="800"/>
              <a:t>제9장 형사소송법의 개념과 인공지능의 활용 _ 김정환</a:t>
            </a:r>
          </a:p>
          <a:p>
            <a:r>
              <a:rPr lang="ko-KR" altLang="en-US" sz="800"/>
              <a:t>I. 형사소송법</a:t>
            </a:r>
          </a:p>
          <a:p>
            <a:r>
              <a:rPr lang="ko-KR" altLang="en-US" sz="800"/>
              <a:t>II. 증거재판주의</a:t>
            </a:r>
          </a:p>
          <a:p>
            <a:r>
              <a:rPr lang="ko-KR" altLang="en-US" sz="800"/>
              <a:t>III. 형사절차에서 인공지능의 활용</a:t>
            </a:r>
            <a:endParaRPr lang="en-US" altLang="ko-KR" sz="800"/>
          </a:p>
          <a:p>
            <a:endParaRPr lang="ko-KR" altLang="en-US" sz="800"/>
          </a:p>
          <a:p>
            <a:r>
              <a:rPr lang="ko-KR" altLang="en-US" sz="800"/>
              <a:t>제10장 인공지능과 지식재산권 _ 나종갑</a:t>
            </a:r>
          </a:p>
          <a:p>
            <a:r>
              <a:rPr lang="ko-KR" altLang="en-US" sz="800"/>
              <a:t>I. 지식재산/지적재산</a:t>
            </a:r>
          </a:p>
          <a:p>
            <a:r>
              <a:rPr lang="ko-KR" altLang="en-US" sz="800"/>
              <a:t>II. 지적노동의 결과물 보호에 대한 철학</a:t>
            </a:r>
          </a:p>
          <a:p>
            <a:r>
              <a:rPr lang="ko-KR" altLang="en-US" sz="800"/>
              <a:t>III. 인공지능과 실정법적 보호</a:t>
            </a:r>
          </a:p>
          <a:p>
            <a:r>
              <a:rPr lang="ko-KR" altLang="en-US" sz="800"/>
              <a:t>IV. 인공지능 관련한 특허, 영업비밀, 저작권 및 부정경쟁방지법의 비교</a:t>
            </a:r>
          </a:p>
        </p:txBody>
      </p:sp>
      <p:sp>
        <p:nvSpPr>
          <p:cNvPr id="8" name="직사각형 7">
            <a:extLst>
              <a:ext uri="{FF2B5EF4-FFF2-40B4-BE49-F238E27FC236}">
                <a16:creationId xmlns:a16="http://schemas.microsoft.com/office/drawing/2014/main" id="{E0A5FD7A-13D5-4D90-83E0-DD1E8DD08E49}"/>
              </a:ext>
            </a:extLst>
          </p:cNvPr>
          <p:cNvSpPr/>
          <p:nvPr/>
        </p:nvSpPr>
        <p:spPr>
          <a:xfrm>
            <a:off x="269368" y="339502"/>
            <a:ext cx="1393330" cy="246221"/>
          </a:xfrm>
          <a:prstGeom prst="rect">
            <a:avLst/>
          </a:prstGeom>
        </p:spPr>
        <p:txBody>
          <a:bodyPr wrap="none">
            <a:spAutoFit/>
          </a:bodyPr>
          <a:lstStyle/>
          <a:p>
            <a:r>
              <a:rPr lang="en-US" altLang="ko-KR" sz="1000" b="1"/>
              <a:t>[</a:t>
            </a:r>
            <a:r>
              <a:rPr lang="ko-KR" altLang="en-US" sz="1000" b="1"/>
              <a:t>별첨</a:t>
            </a:r>
            <a:r>
              <a:rPr lang="en-US" altLang="ko-KR" sz="1000" b="1"/>
              <a:t>]</a:t>
            </a:r>
            <a:r>
              <a:rPr lang="ko-KR" altLang="en-US" sz="1000" b="1"/>
              <a:t> 인공지능과 법</a:t>
            </a:r>
          </a:p>
        </p:txBody>
      </p:sp>
    </p:spTree>
    <p:extLst>
      <p:ext uri="{BB962C8B-B14F-4D97-AF65-F5344CB8AC3E}">
        <p14:creationId xmlns:p14="http://schemas.microsoft.com/office/powerpoint/2010/main" val="412960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E0A5FD7A-13D5-4D90-83E0-DD1E8DD08E49}"/>
              </a:ext>
            </a:extLst>
          </p:cNvPr>
          <p:cNvSpPr/>
          <p:nvPr/>
        </p:nvSpPr>
        <p:spPr>
          <a:xfrm>
            <a:off x="269368" y="339502"/>
            <a:ext cx="8695120" cy="246221"/>
          </a:xfrm>
          <a:prstGeom prst="rect">
            <a:avLst/>
          </a:prstGeom>
        </p:spPr>
        <p:txBody>
          <a:bodyPr wrap="square">
            <a:spAutoFit/>
          </a:bodyPr>
          <a:lstStyle/>
          <a:p>
            <a:r>
              <a:rPr lang="en-US" altLang="ko-KR" sz="1000" b="1"/>
              <a:t>[</a:t>
            </a:r>
            <a:r>
              <a:rPr lang="ko-KR" altLang="en-US" sz="1000" b="1"/>
              <a:t>별첨</a:t>
            </a:r>
            <a:r>
              <a:rPr lang="en-US" altLang="ko-KR" sz="1000" b="1"/>
              <a:t>]</a:t>
            </a:r>
            <a:r>
              <a:rPr lang="ko-KR" altLang="en-US" sz="1000" b="1"/>
              <a:t> 유네스코 인공지능 윤리권고  </a:t>
            </a:r>
            <a:r>
              <a:rPr lang="en-US" altLang="ko-KR" sz="1000" b="1"/>
              <a:t>(2021</a:t>
            </a:r>
            <a:r>
              <a:rPr lang="ko-KR" altLang="en-US" sz="1000" b="1"/>
              <a:t>년 </a:t>
            </a:r>
            <a:r>
              <a:rPr lang="en-US" altLang="ko-KR" sz="1000" b="1"/>
              <a:t>11</a:t>
            </a:r>
            <a:r>
              <a:rPr lang="ko-KR" altLang="en-US" sz="1000" b="1"/>
              <a:t>월 </a:t>
            </a:r>
            <a:r>
              <a:rPr lang="en-US" altLang="ko-KR" sz="1000" b="1"/>
              <a:t>25</a:t>
            </a:r>
            <a:r>
              <a:rPr lang="ko-KR" altLang="en-US" sz="1000" b="1"/>
              <a:t>일 </a:t>
            </a:r>
            <a:r>
              <a:rPr lang="en-US" altLang="ko-KR" sz="1000" b="1"/>
              <a:t>193</a:t>
            </a:r>
            <a:r>
              <a:rPr lang="ko-KR" altLang="en-US" sz="1000" b="1"/>
              <a:t>개 유네스코 회원국의 만장일치로 ‘</a:t>
            </a:r>
            <a:r>
              <a:rPr lang="en-US" altLang="ko-KR" sz="1000" b="1"/>
              <a:t>AI </a:t>
            </a:r>
            <a:r>
              <a:rPr lang="ko-KR" altLang="en-US" sz="1000" b="1"/>
              <a:t>윤리 권고’를 공식적으로 채택</a:t>
            </a:r>
            <a:r>
              <a:rPr lang="en-US" altLang="ko-KR" sz="1000" b="1"/>
              <a:t>)</a:t>
            </a:r>
            <a:endParaRPr lang="ko-KR" altLang="en-US" sz="1000" b="1"/>
          </a:p>
        </p:txBody>
      </p:sp>
      <p:pic>
        <p:nvPicPr>
          <p:cNvPr id="2" name="그림 1">
            <a:extLst>
              <a:ext uri="{FF2B5EF4-FFF2-40B4-BE49-F238E27FC236}">
                <a16:creationId xmlns:a16="http://schemas.microsoft.com/office/drawing/2014/main" id="{E97F67F3-CF83-4583-AB76-97B5E90E17CB}"/>
              </a:ext>
            </a:extLst>
          </p:cNvPr>
          <p:cNvPicPr>
            <a:picLocks noChangeAspect="1"/>
          </p:cNvPicPr>
          <p:nvPr/>
        </p:nvPicPr>
        <p:blipFill>
          <a:blip r:embed="rId2"/>
          <a:stretch>
            <a:fillRect/>
          </a:stretch>
        </p:blipFill>
        <p:spPr>
          <a:xfrm>
            <a:off x="395536" y="843558"/>
            <a:ext cx="3096344" cy="4011910"/>
          </a:xfrm>
          <a:prstGeom prst="rect">
            <a:avLst/>
          </a:prstGeom>
          <a:ln>
            <a:solidFill>
              <a:schemeClr val="accent1"/>
            </a:solidFill>
          </a:ln>
        </p:spPr>
      </p:pic>
    </p:spTree>
    <p:extLst>
      <p:ext uri="{BB962C8B-B14F-4D97-AF65-F5344CB8AC3E}">
        <p14:creationId xmlns:p14="http://schemas.microsoft.com/office/powerpoint/2010/main" val="3629548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DC0E1B8-4970-413D-8814-ADDCBA5A0FBD}"/>
              </a:ext>
            </a:extLst>
          </p:cNvPr>
          <p:cNvPicPr>
            <a:picLocks noChangeAspect="1"/>
          </p:cNvPicPr>
          <p:nvPr/>
        </p:nvPicPr>
        <p:blipFill>
          <a:blip r:embed="rId2"/>
          <a:stretch>
            <a:fillRect/>
          </a:stretch>
        </p:blipFill>
        <p:spPr>
          <a:xfrm>
            <a:off x="1691680" y="195486"/>
            <a:ext cx="5217021" cy="844769"/>
          </a:xfrm>
          <a:prstGeom prst="rect">
            <a:avLst/>
          </a:prstGeom>
        </p:spPr>
      </p:pic>
      <p:sp>
        <p:nvSpPr>
          <p:cNvPr id="5" name="직사각형 4">
            <a:extLst>
              <a:ext uri="{FF2B5EF4-FFF2-40B4-BE49-F238E27FC236}">
                <a16:creationId xmlns:a16="http://schemas.microsoft.com/office/drawing/2014/main" id="{E631FB50-129F-43E5-A285-AA6BFDB1204C}"/>
              </a:ext>
            </a:extLst>
          </p:cNvPr>
          <p:cNvSpPr/>
          <p:nvPr/>
        </p:nvSpPr>
        <p:spPr>
          <a:xfrm>
            <a:off x="107504" y="1040255"/>
            <a:ext cx="4032448" cy="2446824"/>
          </a:xfrm>
          <a:prstGeom prst="rect">
            <a:avLst/>
          </a:prstGeom>
        </p:spPr>
        <p:txBody>
          <a:bodyPr wrap="square">
            <a:spAutoFit/>
          </a:bodyPr>
          <a:lstStyle/>
          <a:p>
            <a:r>
              <a:rPr lang="ko-KR" altLang="en-US" sz="900" dirty="0">
                <a:solidFill>
                  <a:srgbClr val="333333"/>
                </a:solidFill>
                <a:latin typeface="segoe ui" panose="020B0502040204020203" pitchFamily="34" charset="0"/>
              </a:rPr>
              <a:t>인공지능</a:t>
            </a:r>
            <a:r>
              <a:rPr lang="en-US" altLang="ko-KR" sz="900" dirty="0">
                <a:solidFill>
                  <a:srgbClr val="333333"/>
                </a:solidFill>
                <a:latin typeface="segoe ui" panose="020B0502040204020203" pitchFamily="34" charset="0"/>
              </a:rPr>
              <a:t>(AI) </a:t>
            </a:r>
            <a:r>
              <a:rPr lang="ko-KR" altLang="en-US" sz="900" dirty="0">
                <a:solidFill>
                  <a:srgbClr val="333333"/>
                </a:solidFill>
                <a:latin typeface="segoe ui" panose="020B0502040204020203" pitchFamily="34" charset="0"/>
              </a:rPr>
              <a:t>판사가 도입돼 국가 권력을 </a:t>
            </a:r>
            <a:r>
              <a:rPr lang="en-US" altLang="ko-KR" sz="900" dirty="0">
                <a:solidFill>
                  <a:srgbClr val="333333"/>
                </a:solidFill>
                <a:latin typeface="segoe ui" panose="020B0502040204020203" pitchFamily="34" charset="0"/>
              </a:rPr>
              <a:t>AI</a:t>
            </a:r>
            <a:r>
              <a:rPr lang="ko-KR" altLang="en-US" sz="900" dirty="0">
                <a:solidFill>
                  <a:srgbClr val="333333"/>
                </a:solidFill>
                <a:latin typeface="segoe ui" panose="020B0502040204020203" pitchFamily="34" charset="0"/>
              </a:rPr>
              <a:t>가 행사할 경우 민주적 정당성 차원에서 문제가 될 수 있다는 의견이 나왔다</a:t>
            </a:r>
            <a:r>
              <a:rPr lang="en-US" altLang="ko-KR" sz="900" dirty="0">
                <a:solidFill>
                  <a:srgbClr val="333333"/>
                </a:solidFill>
                <a:latin typeface="segoe ui" panose="020B0502040204020203" pitchFamily="34" charset="0"/>
              </a:rPr>
              <a:t>.</a:t>
            </a:r>
          </a:p>
          <a:p>
            <a:r>
              <a:rPr lang="ko-KR" altLang="en-US" sz="900" dirty="0">
                <a:solidFill>
                  <a:srgbClr val="333333"/>
                </a:solidFill>
                <a:latin typeface="segoe ui" panose="020B0502040204020203" pitchFamily="34" charset="0"/>
              </a:rPr>
              <a:t>김중권 중앙대 법학전문대학원 교수는 </a:t>
            </a:r>
            <a:r>
              <a:rPr lang="en-US" altLang="ko-KR" sz="900" dirty="0">
                <a:solidFill>
                  <a:srgbClr val="333333"/>
                </a:solidFill>
                <a:latin typeface="segoe ui" panose="020B0502040204020203" pitchFamily="34" charset="0"/>
              </a:rPr>
              <a:t>18</a:t>
            </a:r>
            <a:r>
              <a:rPr lang="ko-KR" altLang="en-US" sz="900" dirty="0">
                <a:solidFill>
                  <a:srgbClr val="333333"/>
                </a:solidFill>
                <a:latin typeface="segoe ui" panose="020B0502040204020203" pitchFamily="34" charset="0"/>
              </a:rPr>
              <a:t>일 서울 서초동 서울법원종합청사 청심홀에서 열린 </a:t>
            </a:r>
            <a:r>
              <a:rPr lang="en-US" altLang="ko-KR" sz="900" dirty="0">
                <a:solidFill>
                  <a:srgbClr val="333333"/>
                </a:solidFill>
                <a:latin typeface="segoe ui" panose="020B0502040204020203" pitchFamily="34" charset="0"/>
              </a:rPr>
              <a:t>'AI</a:t>
            </a:r>
            <a:r>
              <a:rPr lang="ko-KR" altLang="en-US" sz="900" dirty="0">
                <a:solidFill>
                  <a:srgbClr val="333333"/>
                </a:solidFill>
                <a:latin typeface="segoe ui" panose="020B0502040204020203" pitchFamily="34" charset="0"/>
              </a:rPr>
              <a:t>와 법 그리고 인간</a:t>
            </a:r>
            <a:r>
              <a:rPr lang="en-US" altLang="ko-KR" sz="900" dirty="0">
                <a:solidFill>
                  <a:srgbClr val="333333"/>
                </a:solidFill>
                <a:latin typeface="segoe ui" panose="020B0502040204020203" pitchFamily="34" charset="0"/>
              </a:rPr>
              <a:t>' </a:t>
            </a:r>
            <a:r>
              <a:rPr lang="ko-KR" altLang="en-US" sz="900" dirty="0">
                <a:solidFill>
                  <a:srgbClr val="333333"/>
                </a:solidFill>
                <a:latin typeface="segoe ui" panose="020B0502040204020203" pitchFamily="34" charset="0"/>
              </a:rPr>
              <a:t>심포지엄에서 주제 발표를 통해 이같이 밝혔다</a:t>
            </a:r>
            <a:r>
              <a:rPr lang="en-US" altLang="ko-KR" sz="900" dirty="0">
                <a:solidFill>
                  <a:srgbClr val="333333"/>
                </a:solidFill>
                <a:latin typeface="segoe ui" panose="020B0502040204020203" pitchFamily="34" charset="0"/>
              </a:rPr>
              <a:t>.</a:t>
            </a:r>
          </a:p>
          <a:p>
            <a:r>
              <a:rPr lang="ko-KR" altLang="en-US" sz="900" dirty="0">
                <a:solidFill>
                  <a:srgbClr val="333333"/>
                </a:solidFill>
                <a:latin typeface="segoe ui" panose="020B0502040204020203" pitchFamily="34" charset="0"/>
              </a:rPr>
              <a:t>김 교수는 </a:t>
            </a:r>
            <a:r>
              <a:rPr lang="en-US" altLang="ko-KR" sz="900" dirty="0">
                <a:solidFill>
                  <a:srgbClr val="333333"/>
                </a:solidFill>
                <a:latin typeface="segoe ui" panose="020B0502040204020203" pitchFamily="34" charset="0"/>
              </a:rPr>
              <a:t>"</a:t>
            </a:r>
            <a:r>
              <a:rPr lang="ko-KR" altLang="en-US" sz="900" dirty="0">
                <a:solidFill>
                  <a:srgbClr val="333333"/>
                </a:solidFill>
                <a:latin typeface="segoe ui" panose="020B0502040204020203" pitchFamily="34" charset="0"/>
              </a:rPr>
              <a:t>민주주의와 법치국가원리는 민주적 정당성을 지닌 자연인에 의한 지배를 바탕으로 한다</a:t>
            </a:r>
            <a:r>
              <a:rPr lang="en-US" altLang="ko-KR" sz="900" dirty="0">
                <a:solidFill>
                  <a:srgbClr val="333333"/>
                </a:solidFill>
                <a:latin typeface="segoe ui" panose="020B0502040204020203" pitchFamily="34" charset="0"/>
              </a:rPr>
              <a:t>"</a:t>
            </a:r>
            <a:r>
              <a:rPr lang="ko-KR" altLang="en-US" sz="900" dirty="0">
                <a:solidFill>
                  <a:srgbClr val="333333"/>
                </a:solidFill>
                <a:latin typeface="segoe ui" panose="020B0502040204020203" pitchFamily="34" charset="0"/>
              </a:rPr>
              <a:t>며 </a:t>
            </a:r>
            <a:r>
              <a:rPr lang="en-US" altLang="ko-KR" sz="900" dirty="0">
                <a:solidFill>
                  <a:srgbClr val="333333"/>
                </a:solidFill>
                <a:latin typeface="segoe ui" panose="020B0502040204020203" pitchFamily="34" charset="0"/>
              </a:rPr>
              <a:t>"</a:t>
            </a:r>
            <a:r>
              <a:rPr lang="ko-KR" altLang="en-US" sz="900" dirty="0">
                <a:solidFill>
                  <a:srgbClr val="333333"/>
                </a:solidFill>
                <a:latin typeface="segoe ui" panose="020B0502040204020203" pitchFamily="34" charset="0"/>
              </a:rPr>
              <a:t>국가권력 행사에서의 </a:t>
            </a:r>
            <a:r>
              <a:rPr lang="en-US" altLang="ko-KR" sz="900" dirty="0">
                <a:solidFill>
                  <a:srgbClr val="333333"/>
                </a:solidFill>
                <a:latin typeface="segoe ui" panose="020B0502040204020203" pitchFamily="34" charset="0"/>
              </a:rPr>
              <a:t>AI</a:t>
            </a:r>
            <a:r>
              <a:rPr lang="ko-KR" altLang="en-US" sz="900" dirty="0">
                <a:solidFill>
                  <a:srgbClr val="333333"/>
                </a:solidFill>
                <a:latin typeface="segoe ui" panose="020B0502040204020203" pitchFamily="34" charset="0"/>
              </a:rPr>
              <a:t>도입은 특히 인적 민주적 정당성 차원에서 문제될 수 있다</a:t>
            </a:r>
            <a:r>
              <a:rPr lang="en-US" altLang="ko-KR" sz="900" dirty="0">
                <a:solidFill>
                  <a:srgbClr val="333333"/>
                </a:solidFill>
                <a:latin typeface="segoe ui" panose="020B0502040204020203" pitchFamily="34" charset="0"/>
              </a:rPr>
              <a:t>"</a:t>
            </a:r>
            <a:r>
              <a:rPr lang="ko-KR" altLang="en-US" sz="900" dirty="0">
                <a:solidFill>
                  <a:srgbClr val="333333"/>
                </a:solidFill>
                <a:latin typeface="segoe ui" panose="020B0502040204020203" pitchFamily="34" charset="0"/>
              </a:rPr>
              <a:t>고 지적했다</a:t>
            </a:r>
            <a:r>
              <a:rPr lang="en-US" altLang="ko-KR" sz="900" dirty="0">
                <a:solidFill>
                  <a:srgbClr val="333333"/>
                </a:solidFill>
                <a:latin typeface="segoe ui" panose="020B0502040204020203" pitchFamily="34" charset="0"/>
              </a:rPr>
              <a:t>.</a:t>
            </a:r>
          </a:p>
          <a:p>
            <a:r>
              <a:rPr lang="ko-KR" altLang="en-US" sz="900" dirty="0">
                <a:solidFill>
                  <a:srgbClr val="333333"/>
                </a:solidFill>
                <a:latin typeface="segoe ui" panose="020B0502040204020203" pitchFamily="34" charset="0"/>
              </a:rPr>
              <a:t>그는 </a:t>
            </a:r>
            <a:r>
              <a:rPr lang="en-US" altLang="ko-KR" sz="900" dirty="0">
                <a:solidFill>
                  <a:srgbClr val="333333"/>
                </a:solidFill>
                <a:latin typeface="segoe ui" panose="020B0502040204020203" pitchFamily="34" charset="0"/>
              </a:rPr>
              <a:t>"</a:t>
            </a:r>
            <a:r>
              <a:rPr lang="ko-KR" altLang="en-US" sz="900" dirty="0">
                <a:solidFill>
                  <a:srgbClr val="333333"/>
                </a:solidFill>
                <a:latin typeface="segoe ui" panose="020B0502040204020203" pitchFamily="34" charset="0"/>
              </a:rPr>
              <a:t>기계가 </a:t>
            </a:r>
            <a:r>
              <a:rPr lang="en-US" altLang="ko-KR" sz="900" dirty="0">
                <a:solidFill>
                  <a:srgbClr val="333333"/>
                </a:solidFill>
                <a:latin typeface="segoe ui" panose="020B0502040204020203" pitchFamily="34" charset="0"/>
              </a:rPr>
              <a:t>AI</a:t>
            </a:r>
            <a:r>
              <a:rPr lang="ko-KR" altLang="en-US" sz="900" dirty="0">
                <a:solidFill>
                  <a:srgbClr val="333333"/>
                </a:solidFill>
                <a:latin typeface="segoe ui" panose="020B0502040204020203" pitchFamily="34" charset="0"/>
              </a:rPr>
              <a:t>에 의해 스스로 향상될 수 있는 시점까지 어떤 전문가시스템도 인간통제 없이 출현할 수는 없다</a:t>
            </a:r>
            <a:r>
              <a:rPr lang="en-US" altLang="ko-KR" sz="900" dirty="0">
                <a:solidFill>
                  <a:srgbClr val="333333"/>
                </a:solidFill>
                <a:latin typeface="segoe ui" panose="020B0502040204020203" pitchFamily="34" charset="0"/>
              </a:rPr>
              <a:t>"</a:t>
            </a:r>
            <a:r>
              <a:rPr lang="ko-KR" altLang="en-US" sz="900" dirty="0">
                <a:solidFill>
                  <a:srgbClr val="333333"/>
                </a:solidFill>
                <a:latin typeface="segoe ui" panose="020B0502040204020203" pitchFamily="34" charset="0"/>
              </a:rPr>
              <a:t>며 </a:t>
            </a:r>
            <a:r>
              <a:rPr lang="en-US" altLang="ko-KR" sz="900" dirty="0">
                <a:solidFill>
                  <a:srgbClr val="333333"/>
                </a:solidFill>
                <a:latin typeface="segoe ui" panose="020B0502040204020203" pitchFamily="34" charset="0"/>
              </a:rPr>
              <a:t>"</a:t>
            </a:r>
            <a:r>
              <a:rPr lang="ko-KR" altLang="en-US" sz="900" dirty="0">
                <a:solidFill>
                  <a:srgbClr val="333333"/>
                </a:solidFill>
                <a:latin typeface="segoe ui" panose="020B0502040204020203" pitchFamily="34" charset="0"/>
              </a:rPr>
              <a:t>인풋과 아웃풋을 통제할 수 있는 전문가를 항상 필요로 할 것이고</a:t>
            </a:r>
            <a:r>
              <a:rPr lang="en-US" altLang="ko-KR" sz="900" dirty="0">
                <a:solidFill>
                  <a:srgbClr val="333333"/>
                </a:solidFill>
                <a:latin typeface="segoe ui" panose="020B0502040204020203" pitchFamily="34" charset="0"/>
              </a:rPr>
              <a:t>, </a:t>
            </a:r>
            <a:r>
              <a:rPr lang="ko-KR" altLang="en-US" sz="900" dirty="0">
                <a:solidFill>
                  <a:srgbClr val="333333"/>
                </a:solidFill>
                <a:latin typeface="segoe ui" panose="020B0502040204020203" pitchFamily="34" charset="0"/>
              </a:rPr>
              <a:t>정보지식을 구비한 더 유능한 법조인이 요구된다</a:t>
            </a:r>
            <a:r>
              <a:rPr lang="en-US" altLang="ko-KR" sz="900" dirty="0">
                <a:solidFill>
                  <a:srgbClr val="333333"/>
                </a:solidFill>
                <a:latin typeface="segoe ui" panose="020B0502040204020203" pitchFamily="34" charset="0"/>
              </a:rPr>
              <a:t>"</a:t>
            </a:r>
            <a:r>
              <a:rPr lang="ko-KR" altLang="en-US" sz="900" dirty="0">
                <a:solidFill>
                  <a:srgbClr val="333333"/>
                </a:solidFill>
                <a:latin typeface="segoe ui" panose="020B0502040204020203" pitchFamily="34" charset="0"/>
              </a:rPr>
              <a:t>고 봤다</a:t>
            </a:r>
            <a:r>
              <a:rPr lang="en-US" altLang="ko-KR" sz="900" dirty="0">
                <a:solidFill>
                  <a:srgbClr val="333333"/>
                </a:solidFill>
                <a:latin typeface="segoe ui" panose="020B0502040204020203" pitchFamily="34" charset="0"/>
              </a:rPr>
              <a:t>.</a:t>
            </a:r>
          </a:p>
          <a:p>
            <a:r>
              <a:rPr lang="ko-KR" altLang="en-US" sz="900" dirty="0">
                <a:solidFill>
                  <a:srgbClr val="333333"/>
                </a:solidFill>
                <a:latin typeface="segoe ui" panose="020B0502040204020203" pitchFamily="34" charset="0"/>
              </a:rPr>
              <a:t>이어 </a:t>
            </a:r>
            <a:r>
              <a:rPr lang="en-US" altLang="ko-KR" sz="900" dirty="0">
                <a:solidFill>
                  <a:srgbClr val="333333"/>
                </a:solidFill>
                <a:latin typeface="segoe ui" panose="020B0502040204020203" pitchFamily="34" charset="0"/>
              </a:rPr>
              <a:t>"</a:t>
            </a:r>
            <a:r>
              <a:rPr lang="ko-KR" altLang="en-US" sz="900" dirty="0">
                <a:solidFill>
                  <a:srgbClr val="333333"/>
                </a:solidFill>
                <a:latin typeface="segoe ui" panose="020B0502040204020203" pitchFamily="34" charset="0"/>
              </a:rPr>
              <a:t>맹목적 </a:t>
            </a:r>
            <a:r>
              <a:rPr lang="ko-KR" altLang="en-US" sz="900" dirty="0" err="1">
                <a:solidFill>
                  <a:srgbClr val="333333"/>
                </a:solidFill>
                <a:latin typeface="segoe ui" panose="020B0502040204020203" pitchFamily="34" charset="0"/>
              </a:rPr>
              <a:t>기술신봉에서</a:t>
            </a:r>
            <a:r>
              <a:rPr lang="ko-KR" altLang="en-US" sz="900" dirty="0">
                <a:solidFill>
                  <a:srgbClr val="333333"/>
                </a:solidFill>
                <a:latin typeface="segoe ui" panose="020B0502040204020203" pitchFamily="34" charset="0"/>
              </a:rPr>
              <a:t> 법조직업의 종말을 외치는 건 전혀 타당하지 않다</a:t>
            </a:r>
            <a:r>
              <a:rPr lang="en-US" altLang="ko-KR" sz="900" dirty="0">
                <a:solidFill>
                  <a:srgbClr val="333333"/>
                </a:solidFill>
                <a:latin typeface="segoe ui" panose="020B0502040204020203" pitchFamily="34" charset="0"/>
              </a:rPr>
              <a:t>"</a:t>
            </a:r>
            <a:r>
              <a:rPr lang="ko-KR" altLang="en-US" sz="900" dirty="0">
                <a:solidFill>
                  <a:srgbClr val="333333"/>
                </a:solidFill>
                <a:latin typeface="segoe ui" panose="020B0502040204020203" pitchFamily="34" charset="0"/>
              </a:rPr>
              <a:t>며 </a:t>
            </a:r>
            <a:r>
              <a:rPr lang="en-US" altLang="ko-KR" sz="900" dirty="0">
                <a:solidFill>
                  <a:srgbClr val="333333"/>
                </a:solidFill>
                <a:latin typeface="segoe ui" panose="020B0502040204020203" pitchFamily="34" charset="0"/>
              </a:rPr>
              <a:t>"</a:t>
            </a:r>
            <a:r>
              <a:rPr lang="ko-KR" altLang="en-US" sz="900" dirty="0">
                <a:solidFill>
                  <a:srgbClr val="333333"/>
                </a:solidFill>
                <a:latin typeface="segoe ui" panose="020B0502040204020203" pitchFamily="34" charset="0"/>
              </a:rPr>
              <a:t>현재의 한계를 인식하고 </a:t>
            </a:r>
            <a:r>
              <a:rPr lang="en-US" altLang="ko-KR" sz="900" dirty="0">
                <a:solidFill>
                  <a:srgbClr val="333333"/>
                </a:solidFill>
                <a:latin typeface="segoe ui" panose="020B0502040204020203" pitchFamily="34" charset="0"/>
              </a:rPr>
              <a:t>AI</a:t>
            </a:r>
            <a:r>
              <a:rPr lang="ko-KR" altLang="en-US" sz="900" dirty="0">
                <a:solidFill>
                  <a:srgbClr val="333333"/>
                </a:solidFill>
                <a:latin typeface="segoe ui" panose="020B0502040204020203" pitchFamily="34" charset="0"/>
              </a:rPr>
              <a:t>프로그램을 효과적으로 활용해야 할 것</a:t>
            </a:r>
            <a:r>
              <a:rPr lang="en-US" altLang="ko-KR" sz="900" dirty="0">
                <a:solidFill>
                  <a:srgbClr val="333333"/>
                </a:solidFill>
                <a:latin typeface="segoe ui" panose="020B0502040204020203" pitchFamily="34" charset="0"/>
              </a:rPr>
              <a:t>"</a:t>
            </a:r>
            <a:r>
              <a:rPr lang="ko-KR" altLang="en-US" sz="900" dirty="0">
                <a:solidFill>
                  <a:srgbClr val="333333"/>
                </a:solidFill>
                <a:latin typeface="segoe ui" panose="020B0502040204020203" pitchFamily="34" charset="0"/>
              </a:rPr>
              <a:t>이라고 언급했다</a:t>
            </a:r>
            <a:r>
              <a:rPr lang="en-US" altLang="ko-KR" sz="900" dirty="0">
                <a:solidFill>
                  <a:srgbClr val="333333"/>
                </a:solidFill>
                <a:latin typeface="segoe ui" panose="020B0502040204020203" pitchFamily="34" charset="0"/>
              </a:rPr>
              <a:t>.</a:t>
            </a:r>
          </a:p>
          <a:p>
            <a:r>
              <a:rPr lang="ko-KR" altLang="en-US" sz="900" dirty="0">
                <a:solidFill>
                  <a:srgbClr val="333333"/>
                </a:solidFill>
                <a:latin typeface="segoe ui" panose="020B0502040204020203" pitchFamily="34" charset="0"/>
              </a:rPr>
              <a:t>그러면서 </a:t>
            </a:r>
            <a:r>
              <a:rPr lang="en-US" altLang="ko-KR" sz="900" dirty="0">
                <a:solidFill>
                  <a:srgbClr val="333333"/>
                </a:solidFill>
                <a:latin typeface="segoe ui" panose="020B0502040204020203" pitchFamily="34" charset="0"/>
              </a:rPr>
              <a:t>"AI </a:t>
            </a:r>
            <a:r>
              <a:rPr lang="ko-KR" altLang="en-US" sz="900" dirty="0">
                <a:solidFill>
                  <a:srgbClr val="333333"/>
                </a:solidFill>
                <a:latin typeface="segoe ui" panose="020B0502040204020203" pitchFamily="34" charset="0"/>
              </a:rPr>
              <a:t>입법과 </a:t>
            </a:r>
            <a:r>
              <a:rPr lang="en-US" altLang="ko-KR" sz="900" dirty="0">
                <a:solidFill>
                  <a:srgbClr val="333333"/>
                </a:solidFill>
                <a:latin typeface="segoe ui" panose="020B0502040204020203" pitchFamily="34" charset="0"/>
              </a:rPr>
              <a:t>AI </a:t>
            </a:r>
            <a:r>
              <a:rPr lang="ko-KR" altLang="en-US" sz="900" dirty="0">
                <a:solidFill>
                  <a:srgbClr val="333333"/>
                </a:solidFill>
                <a:latin typeface="segoe ui" panose="020B0502040204020203" pitchFamily="34" charset="0"/>
              </a:rPr>
              <a:t>재판</a:t>
            </a:r>
            <a:r>
              <a:rPr lang="en-US" altLang="ko-KR" sz="900" dirty="0">
                <a:solidFill>
                  <a:srgbClr val="333333"/>
                </a:solidFill>
                <a:latin typeface="segoe ui" panose="020B0502040204020203" pitchFamily="34" charset="0"/>
              </a:rPr>
              <a:t>, AI </a:t>
            </a:r>
            <a:r>
              <a:rPr lang="ko-KR" altLang="en-US" sz="900" dirty="0">
                <a:solidFill>
                  <a:srgbClr val="333333"/>
                </a:solidFill>
                <a:latin typeface="segoe ui" panose="020B0502040204020203" pitchFamily="34" charset="0"/>
              </a:rPr>
              <a:t>행정에 관한 움직임 이면엔 기성 국가작용 메커니즘에 대한 심각한 불신이 있다</a:t>
            </a:r>
            <a:r>
              <a:rPr lang="en-US" altLang="ko-KR" sz="900" dirty="0">
                <a:solidFill>
                  <a:srgbClr val="333333"/>
                </a:solidFill>
                <a:latin typeface="segoe ui" panose="020B0502040204020203" pitchFamily="34" charset="0"/>
              </a:rPr>
              <a:t>"</a:t>
            </a:r>
            <a:r>
              <a:rPr lang="ko-KR" altLang="en-US" sz="900" dirty="0">
                <a:solidFill>
                  <a:srgbClr val="333333"/>
                </a:solidFill>
                <a:latin typeface="segoe ui" panose="020B0502040204020203" pitchFamily="34" charset="0"/>
              </a:rPr>
              <a:t>고 진단했다</a:t>
            </a:r>
            <a:r>
              <a:rPr lang="en-US" altLang="ko-KR" sz="900" dirty="0">
                <a:solidFill>
                  <a:srgbClr val="333333"/>
                </a:solidFill>
                <a:latin typeface="segoe ui" panose="020B0502040204020203" pitchFamily="34" charset="0"/>
              </a:rPr>
              <a:t>.</a:t>
            </a:r>
            <a:endParaRPr lang="en-US" altLang="ko-KR" sz="900" b="0" i="0" dirty="0">
              <a:solidFill>
                <a:srgbClr val="333333"/>
              </a:solidFill>
              <a:effectLst/>
              <a:latin typeface="segoe ui" panose="020B0502040204020203" pitchFamily="34" charset="0"/>
            </a:endParaRPr>
          </a:p>
        </p:txBody>
      </p:sp>
      <p:sp>
        <p:nvSpPr>
          <p:cNvPr id="6" name="직사각형 5">
            <a:extLst>
              <a:ext uri="{FF2B5EF4-FFF2-40B4-BE49-F238E27FC236}">
                <a16:creationId xmlns:a16="http://schemas.microsoft.com/office/drawing/2014/main" id="{9B009CD2-014E-4EFF-BC23-FD914C1CAD86}"/>
              </a:ext>
            </a:extLst>
          </p:cNvPr>
          <p:cNvSpPr/>
          <p:nvPr/>
        </p:nvSpPr>
        <p:spPr>
          <a:xfrm>
            <a:off x="4067944" y="1040255"/>
            <a:ext cx="4860032" cy="3939540"/>
          </a:xfrm>
          <a:prstGeom prst="rect">
            <a:avLst/>
          </a:prstGeom>
        </p:spPr>
        <p:txBody>
          <a:bodyPr wrap="square">
            <a:spAutoFit/>
          </a:bodyPr>
          <a:lstStyle/>
          <a:p>
            <a:r>
              <a:rPr lang="ko-KR" altLang="en-US" sz="1000" dirty="0">
                <a:solidFill>
                  <a:srgbClr val="333333"/>
                </a:solidFill>
                <a:latin typeface="segoe ui" panose="020B0502040204020203" pitchFamily="34" charset="0"/>
              </a:rPr>
              <a:t>사법분야에서 </a:t>
            </a:r>
            <a:r>
              <a:rPr lang="en-US" altLang="ko-KR" sz="1000" dirty="0">
                <a:solidFill>
                  <a:srgbClr val="333333"/>
                </a:solidFill>
                <a:latin typeface="segoe ui" panose="020B0502040204020203" pitchFamily="34" charset="0"/>
              </a:rPr>
              <a:t>AI</a:t>
            </a:r>
            <a:r>
              <a:rPr lang="ko-KR" altLang="en-US" sz="1000" dirty="0">
                <a:solidFill>
                  <a:srgbClr val="333333"/>
                </a:solidFill>
                <a:latin typeface="segoe ui" panose="020B0502040204020203" pitchFamily="34" charset="0"/>
              </a:rPr>
              <a:t>를 활용하려면 윤리적 사용지침이 마련돼야 한다는 제언도 나왔다</a:t>
            </a:r>
            <a:r>
              <a:rPr lang="en-US" altLang="ko-KR" sz="1000" dirty="0">
                <a:solidFill>
                  <a:srgbClr val="333333"/>
                </a:solidFill>
                <a:latin typeface="segoe ui" panose="020B0502040204020203" pitchFamily="34" charset="0"/>
              </a:rPr>
              <a:t>.</a:t>
            </a:r>
          </a:p>
          <a:p>
            <a:r>
              <a:rPr lang="ko-KR" altLang="en-US" sz="1000" dirty="0">
                <a:solidFill>
                  <a:srgbClr val="333333"/>
                </a:solidFill>
                <a:latin typeface="segoe ui" panose="020B0502040204020203" pitchFamily="34" charset="0"/>
              </a:rPr>
              <a:t>에스토니아의 </a:t>
            </a:r>
            <a:r>
              <a:rPr lang="en-US" altLang="ko-KR" sz="1000" dirty="0">
                <a:solidFill>
                  <a:srgbClr val="333333"/>
                </a:solidFill>
                <a:latin typeface="segoe ui" panose="020B0502040204020203" pitchFamily="34" charset="0"/>
              </a:rPr>
              <a:t>Kai </a:t>
            </a:r>
            <a:r>
              <a:rPr lang="en-US" altLang="ko-KR" sz="1000" dirty="0" err="1">
                <a:solidFill>
                  <a:srgbClr val="333333"/>
                </a:solidFill>
                <a:latin typeface="segoe ui" panose="020B0502040204020203" pitchFamily="34" charset="0"/>
              </a:rPr>
              <a:t>Härmand</a:t>
            </a:r>
            <a:r>
              <a:rPr lang="en-US" altLang="ko-KR" sz="1000" dirty="0">
                <a:solidFill>
                  <a:srgbClr val="333333"/>
                </a:solidFill>
                <a:latin typeface="segoe ui" panose="020B0502040204020203" pitchFamily="34" charset="0"/>
              </a:rPr>
              <a:t> </a:t>
            </a:r>
            <a:r>
              <a:rPr lang="ko-KR" altLang="en-US" sz="1000" dirty="0">
                <a:solidFill>
                  <a:srgbClr val="333333"/>
                </a:solidFill>
                <a:latin typeface="segoe ui" panose="020B0502040204020203" pitchFamily="34" charset="0"/>
              </a:rPr>
              <a:t>법무부차관</a:t>
            </a:r>
            <a:r>
              <a:rPr lang="en-US" altLang="ko-KR" sz="1000" dirty="0">
                <a:solidFill>
                  <a:srgbClr val="333333"/>
                </a:solidFill>
                <a:latin typeface="segoe ui" panose="020B0502040204020203" pitchFamily="34" charset="0"/>
              </a:rPr>
              <a:t>(</a:t>
            </a:r>
            <a:r>
              <a:rPr lang="ko-KR" altLang="en-US" sz="1000" dirty="0">
                <a:solidFill>
                  <a:srgbClr val="333333"/>
                </a:solidFill>
                <a:latin typeface="segoe ui" panose="020B0502040204020203" pitchFamily="34" charset="0"/>
              </a:rPr>
              <a:t>판사</a:t>
            </a:r>
            <a:r>
              <a:rPr lang="en-US" altLang="ko-KR" sz="1000" dirty="0">
                <a:solidFill>
                  <a:srgbClr val="333333"/>
                </a:solidFill>
                <a:latin typeface="segoe ui" panose="020B0502040204020203" pitchFamily="34" charset="0"/>
              </a:rPr>
              <a:t>)</a:t>
            </a:r>
            <a:r>
              <a:rPr lang="ko-KR" altLang="en-US" sz="1000" dirty="0">
                <a:solidFill>
                  <a:srgbClr val="333333"/>
                </a:solidFill>
                <a:latin typeface="segoe ui" panose="020B0502040204020203" pitchFamily="34" charset="0"/>
              </a:rPr>
              <a:t>은 </a:t>
            </a:r>
            <a:r>
              <a:rPr lang="en-US" altLang="ko-KR" sz="1000" dirty="0">
                <a:solidFill>
                  <a:srgbClr val="333333"/>
                </a:solidFill>
                <a:latin typeface="segoe ui" panose="020B0502040204020203" pitchFamily="34" charset="0"/>
              </a:rPr>
              <a:t>450</a:t>
            </a:r>
            <a:r>
              <a:rPr lang="ko-KR" altLang="en-US" sz="1000" dirty="0">
                <a:solidFill>
                  <a:srgbClr val="333333"/>
                </a:solidFill>
                <a:latin typeface="segoe ui" panose="020B0502040204020203" pitchFamily="34" charset="0"/>
              </a:rPr>
              <a:t>여개 기관과 </a:t>
            </a:r>
            <a:r>
              <a:rPr lang="en-US" altLang="ko-KR" sz="1000" dirty="0">
                <a:solidFill>
                  <a:srgbClr val="333333"/>
                </a:solidFill>
                <a:latin typeface="segoe ui" panose="020B0502040204020203" pitchFamily="34" charset="0"/>
              </a:rPr>
              <a:t>150</a:t>
            </a:r>
            <a:r>
              <a:rPr lang="ko-KR" altLang="en-US" sz="1000" dirty="0">
                <a:solidFill>
                  <a:srgbClr val="333333"/>
                </a:solidFill>
                <a:latin typeface="segoe ui" panose="020B0502040204020203" pitchFamily="34" charset="0"/>
              </a:rPr>
              <a:t>여개 공공기관 이 쓰는 에스토니아의 국가정보 </a:t>
            </a:r>
            <a:r>
              <a:rPr lang="ko-KR" altLang="en-US" sz="1000" dirty="0" err="1">
                <a:solidFill>
                  <a:srgbClr val="333333"/>
                </a:solidFill>
                <a:latin typeface="segoe ui" panose="020B0502040204020203" pitchFamily="34" charset="0"/>
              </a:rPr>
              <a:t>교환플랫폼인</a:t>
            </a:r>
            <a:r>
              <a:rPr lang="ko-KR" altLang="en-US" sz="1000" dirty="0">
                <a:solidFill>
                  <a:srgbClr val="333333"/>
                </a:solidFill>
                <a:latin typeface="segoe ui" panose="020B0502040204020203" pitchFamily="34" charset="0"/>
              </a:rPr>
              <a:t> </a:t>
            </a:r>
            <a:r>
              <a:rPr lang="ko-KR" altLang="en-US" sz="1000" dirty="0" err="1">
                <a:solidFill>
                  <a:srgbClr val="333333"/>
                </a:solidFill>
                <a:latin typeface="segoe ui" panose="020B0502040204020203" pitchFamily="34" charset="0"/>
              </a:rPr>
              <a:t>엑스로드</a:t>
            </a:r>
            <a:r>
              <a:rPr lang="en-US" altLang="ko-KR" sz="1000" dirty="0">
                <a:solidFill>
                  <a:srgbClr val="333333"/>
                </a:solidFill>
                <a:latin typeface="segoe ui" panose="020B0502040204020203" pitchFamily="34" charset="0"/>
              </a:rPr>
              <a:t>(X-road)</a:t>
            </a:r>
            <a:r>
              <a:rPr lang="ko-KR" altLang="en-US" sz="1000" dirty="0">
                <a:solidFill>
                  <a:srgbClr val="333333"/>
                </a:solidFill>
                <a:latin typeface="segoe ui" panose="020B0502040204020203" pitchFamily="34" charset="0"/>
              </a:rPr>
              <a:t>를 소개하고</a:t>
            </a:r>
            <a:r>
              <a:rPr lang="en-US" altLang="ko-KR" sz="1000" dirty="0">
                <a:solidFill>
                  <a:srgbClr val="333333"/>
                </a:solidFill>
                <a:latin typeface="segoe ui" panose="020B0502040204020203" pitchFamily="34" charset="0"/>
              </a:rPr>
              <a:t>, </a:t>
            </a:r>
            <a:r>
              <a:rPr lang="ko-KR" altLang="en-US" sz="1000" b="1" dirty="0">
                <a:solidFill>
                  <a:srgbClr val="0000FF"/>
                </a:solidFill>
                <a:latin typeface="segoe ui" panose="020B0502040204020203" pitchFamily="34" charset="0"/>
              </a:rPr>
              <a:t>사법분야에선 검색</a:t>
            </a:r>
            <a:r>
              <a:rPr lang="en-US" altLang="ko-KR" sz="1000" b="1" dirty="0">
                <a:solidFill>
                  <a:srgbClr val="0000FF"/>
                </a:solidFill>
                <a:latin typeface="segoe ui" panose="020B0502040204020203" pitchFamily="34" charset="0"/>
              </a:rPr>
              <a:t>·</a:t>
            </a:r>
            <a:r>
              <a:rPr lang="ko-KR" altLang="en-US" sz="1000" b="1" dirty="0">
                <a:solidFill>
                  <a:srgbClr val="0000FF"/>
                </a:solidFill>
                <a:latin typeface="segoe ui" panose="020B0502040204020203" pitchFamily="34" charset="0"/>
              </a:rPr>
              <a:t>번역</a:t>
            </a:r>
            <a:r>
              <a:rPr lang="en-US" altLang="ko-KR" sz="1000" b="1" dirty="0">
                <a:solidFill>
                  <a:srgbClr val="0000FF"/>
                </a:solidFill>
                <a:latin typeface="segoe ui" panose="020B0502040204020203" pitchFamily="34" charset="0"/>
              </a:rPr>
              <a:t>·</a:t>
            </a:r>
            <a:r>
              <a:rPr lang="ko-KR" altLang="en-US" sz="1000" b="1" dirty="0">
                <a:solidFill>
                  <a:srgbClr val="0000FF"/>
                </a:solidFill>
                <a:latin typeface="segoe ui" panose="020B0502040204020203" pitchFamily="34" charset="0"/>
              </a:rPr>
              <a:t>기록</a:t>
            </a:r>
            <a:r>
              <a:rPr lang="en-US" altLang="ko-KR" sz="1000" b="1" dirty="0">
                <a:solidFill>
                  <a:srgbClr val="0000FF"/>
                </a:solidFill>
                <a:latin typeface="segoe ui" panose="020B0502040204020203" pitchFamily="34" charset="0"/>
              </a:rPr>
              <a:t>·</a:t>
            </a:r>
            <a:r>
              <a:rPr lang="ko-KR" altLang="en-US" sz="1000" b="1" dirty="0">
                <a:solidFill>
                  <a:srgbClr val="0000FF"/>
                </a:solidFill>
                <a:latin typeface="segoe ui" panose="020B0502040204020203" pitchFamily="34" charset="0"/>
              </a:rPr>
              <a:t>자문영역에서 </a:t>
            </a:r>
            <a:r>
              <a:rPr lang="en-US" altLang="ko-KR" sz="1000" b="1" dirty="0">
                <a:solidFill>
                  <a:srgbClr val="0000FF"/>
                </a:solidFill>
                <a:latin typeface="segoe ui" panose="020B0502040204020203" pitchFamily="34" charset="0"/>
              </a:rPr>
              <a:t>AI</a:t>
            </a:r>
            <a:r>
              <a:rPr lang="ko-KR" altLang="en-US" sz="1000" b="1" dirty="0">
                <a:solidFill>
                  <a:srgbClr val="0000FF"/>
                </a:solidFill>
                <a:latin typeface="segoe ui" panose="020B0502040204020203" pitchFamily="34" charset="0"/>
              </a:rPr>
              <a:t>를 활용할 수 있다면서 이처럼 말했다</a:t>
            </a:r>
            <a:r>
              <a:rPr lang="en-US" altLang="ko-KR" sz="1000" dirty="0">
                <a:solidFill>
                  <a:srgbClr val="333333"/>
                </a:solidFill>
                <a:latin typeface="segoe ui" panose="020B0502040204020203" pitchFamily="34" charset="0"/>
              </a:rPr>
              <a:t>.</a:t>
            </a:r>
          </a:p>
          <a:p>
            <a:r>
              <a:rPr lang="ko-KR" altLang="en-US" sz="1000" dirty="0">
                <a:solidFill>
                  <a:srgbClr val="333333"/>
                </a:solidFill>
                <a:latin typeface="segoe ui" panose="020B0502040204020203" pitchFamily="34" charset="0"/>
              </a:rPr>
              <a:t>오스트리아의 마르크 </a:t>
            </a:r>
            <a:r>
              <a:rPr lang="ko-KR" altLang="en-US" sz="1000" dirty="0" err="1">
                <a:solidFill>
                  <a:srgbClr val="333333"/>
                </a:solidFill>
                <a:latin typeface="segoe ui" panose="020B0502040204020203" pitchFamily="34" charset="0"/>
              </a:rPr>
              <a:t>코켈버그</a:t>
            </a:r>
            <a:r>
              <a:rPr lang="en-US" altLang="ko-KR" sz="1000" dirty="0">
                <a:solidFill>
                  <a:srgbClr val="333333"/>
                </a:solidFill>
                <a:latin typeface="segoe ui" panose="020B0502040204020203" pitchFamily="34" charset="0"/>
              </a:rPr>
              <a:t>(Mark </a:t>
            </a:r>
            <a:r>
              <a:rPr lang="en-US" altLang="ko-KR" sz="1000" dirty="0" err="1">
                <a:solidFill>
                  <a:srgbClr val="333333"/>
                </a:solidFill>
                <a:latin typeface="segoe ui" panose="020B0502040204020203" pitchFamily="34" charset="0"/>
              </a:rPr>
              <a:t>Coeckelbergh</a:t>
            </a:r>
            <a:r>
              <a:rPr lang="en-US" altLang="ko-KR" sz="1000" dirty="0">
                <a:solidFill>
                  <a:srgbClr val="333333"/>
                </a:solidFill>
                <a:latin typeface="segoe ui" panose="020B0502040204020203" pitchFamily="34" charset="0"/>
              </a:rPr>
              <a:t>) </a:t>
            </a:r>
            <a:r>
              <a:rPr lang="ko-KR" altLang="en-US" sz="1000" dirty="0">
                <a:solidFill>
                  <a:srgbClr val="333333"/>
                </a:solidFill>
                <a:latin typeface="segoe ui" panose="020B0502040204020203" pitchFamily="34" charset="0"/>
              </a:rPr>
              <a:t>빈 대학교 교수는 </a:t>
            </a:r>
            <a:r>
              <a:rPr lang="en-US" altLang="ko-KR" sz="1000" dirty="0">
                <a:solidFill>
                  <a:srgbClr val="333333"/>
                </a:solidFill>
                <a:latin typeface="segoe ui" panose="020B0502040204020203" pitchFamily="34" charset="0"/>
              </a:rPr>
              <a:t>"</a:t>
            </a:r>
            <a:r>
              <a:rPr lang="en-US" altLang="ko-KR" sz="1000" b="1" dirty="0">
                <a:solidFill>
                  <a:srgbClr val="0000FF"/>
                </a:solidFill>
                <a:latin typeface="segoe ui" panose="020B0502040204020203" pitchFamily="34" charset="0"/>
              </a:rPr>
              <a:t>AI</a:t>
            </a:r>
            <a:r>
              <a:rPr lang="ko-KR" altLang="en-US" sz="1000" b="1" dirty="0">
                <a:solidFill>
                  <a:srgbClr val="0000FF"/>
                </a:solidFill>
                <a:latin typeface="segoe ui" panose="020B0502040204020203" pitchFamily="34" charset="0"/>
              </a:rPr>
              <a:t>로 인한 도덕적</a:t>
            </a:r>
            <a:r>
              <a:rPr lang="en-US" altLang="ko-KR" sz="1000" b="1" dirty="0">
                <a:solidFill>
                  <a:srgbClr val="0000FF"/>
                </a:solidFill>
                <a:latin typeface="segoe ui" panose="020B0502040204020203" pitchFamily="34" charset="0"/>
              </a:rPr>
              <a:t>·</a:t>
            </a:r>
            <a:r>
              <a:rPr lang="ko-KR" altLang="en-US" sz="1000" b="1" dirty="0">
                <a:solidFill>
                  <a:srgbClr val="0000FF"/>
                </a:solidFill>
                <a:latin typeface="segoe ui" panose="020B0502040204020203" pitchFamily="34" charset="0"/>
              </a:rPr>
              <a:t>법적 책임주체는 기술이 될 수 없고 인간이 돼야 하는데</a:t>
            </a:r>
            <a:r>
              <a:rPr lang="en-US" altLang="ko-KR" sz="1000" b="1" dirty="0">
                <a:solidFill>
                  <a:srgbClr val="0000FF"/>
                </a:solidFill>
                <a:latin typeface="segoe ui" panose="020B0502040204020203" pitchFamily="34" charset="0"/>
              </a:rPr>
              <a:t>, </a:t>
            </a:r>
            <a:r>
              <a:rPr lang="ko-KR" altLang="en-US" sz="1000" b="1" dirty="0">
                <a:solidFill>
                  <a:srgbClr val="0000FF"/>
                </a:solidFill>
                <a:latin typeface="segoe ui" panose="020B0502040204020203" pitchFamily="34" charset="0"/>
              </a:rPr>
              <a:t>주체가 불분명하고 </a:t>
            </a:r>
            <a:r>
              <a:rPr lang="en-US" altLang="ko-KR" sz="1000" b="1" dirty="0">
                <a:solidFill>
                  <a:srgbClr val="0000FF"/>
                </a:solidFill>
                <a:latin typeface="segoe ui" panose="020B0502040204020203" pitchFamily="34" charset="0"/>
              </a:rPr>
              <a:t>AI </a:t>
            </a:r>
            <a:r>
              <a:rPr lang="ko-KR" altLang="en-US" sz="1000" b="1" dirty="0">
                <a:solidFill>
                  <a:srgbClr val="0000FF"/>
                </a:solidFill>
                <a:latin typeface="segoe ui" panose="020B0502040204020203" pitchFamily="34" charset="0"/>
              </a:rPr>
              <a:t>알고리즘이 불투명한 문제가 있다</a:t>
            </a:r>
            <a:r>
              <a:rPr lang="en-US" altLang="ko-KR" sz="1000" dirty="0">
                <a:solidFill>
                  <a:srgbClr val="333333"/>
                </a:solidFill>
                <a:latin typeface="segoe ui" panose="020B0502040204020203" pitchFamily="34" charset="0"/>
              </a:rPr>
              <a:t>"</a:t>
            </a:r>
            <a:r>
              <a:rPr lang="ko-KR" altLang="en-US" sz="1000" dirty="0">
                <a:solidFill>
                  <a:srgbClr val="333333"/>
                </a:solidFill>
                <a:latin typeface="segoe ui" panose="020B0502040204020203" pitchFamily="34" charset="0"/>
              </a:rPr>
              <a:t>고 지적하며 </a:t>
            </a:r>
            <a:r>
              <a:rPr lang="en-US" altLang="ko-KR" sz="1000" dirty="0">
                <a:solidFill>
                  <a:srgbClr val="333333"/>
                </a:solidFill>
                <a:latin typeface="segoe ui" panose="020B0502040204020203" pitchFamily="34" charset="0"/>
              </a:rPr>
              <a:t>AI </a:t>
            </a:r>
            <a:r>
              <a:rPr lang="ko-KR" altLang="en-US" sz="1000" dirty="0">
                <a:solidFill>
                  <a:srgbClr val="333333"/>
                </a:solidFill>
                <a:latin typeface="segoe ui" panose="020B0502040204020203" pitchFamily="34" charset="0"/>
              </a:rPr>
              <a:t>윤리지침을 제시했다</a:t>
            </a:r>
            <a:r>
              <a:rPr lang="en-US" altLang="ko-KR" sz="1000" dirty="0">
                <a:solidFill>
                  <a:srgbClr val="333333"/>
                </a:solidFill>
                <a:latin typeface="segoe ui" panose="020B0502040204020203" pitchFamily="34" charset="0"/>
              </a:rPr>
              <a:t>.</a:t>
            </a:r>
          </a:p>
          <a:p>
            <a:r>
              <a:rPr lang="ko-KR" altLang="en-US" sz="1000" dirty="0">
                <a:solidFill>
                  <a:srgbClr val="333333"/>
                </a:solidFill>
                <a:latin typeface="segoe ui" panose="020B0502040204020203" pitchFamily="34" charset="0"/>
              </a:rPr>
              <a:t>구체적으로 </a:t>
            </a:r>
            <a:r>
              <a:rPr lang="ko-KR" altLang="en-US" sz="1000" b="1" u="sng" dirty="0">
                <a:solidFill>
                  <a:srgbClr val="0000FF"/>
                </a:solidFill>
                <a:highlight>
                  <a:srgbClr val="FFFF00"/>
                </a:highlight>
                <a:latin typeface="segoe ui" panose="020B0502040204020203" pitchFamily="34" charset="0"/>
              </a:rPr>
              <a:t>인간의 감독과 기술적 안정성</a:t>
            </a:r>
            <a:r>
              <a:rPr lang="en-US" altLang="ko-KR" sz="1000" b="1" u="sng" dirty="0">
                <a:solidFill>
                  <a:srgbClr val="0000FF"/>
                </a:solidFill>
                <a:highlight>
                  <a:srgbClr val="FFFF00"/>
                </a:highlight>
                <a:latin typeface="segoe ui" panose="020B0502040204020203" pitchFamily="34" charset="0"/>
              </a:rPr>
              <a:t>, </a:t>
            </a:r>
            <a:r>
              <a:rPr lang="ko-KR" altLang="en-US" sz="1000" b="1" u="sng" dirty="0">
                <a:solidFill>
                  <a:srgbClr val="0000FF"/>
                </a:solidFill>
                <a:highlight>
                  <a:srgbClr val="FFFF00"/>
                </a:highlight>
                <a:latin typeface="segoe ui" panose="020B0502040204020203" pitchFamily="34" charset="0"/>
              </a:rPr>
              <a:t>데이터 관리</a:t>
            </a:r>
            <a:r>
              <a:rPr lang="en-US" altLang="ko-KR" sz="1000" b="1" u="sng" dirty="0">
                <a:solidFill>
                  <a:srgbClr val="0000FF"/>
                </a:solidFill>
                <a:highlight>
                  <a:srgbClr val="FFFF00"/>
                </a:highlight>
                <a:latin typeface="segoe ui" panose="020B0502040204020203" pitchFamily="34" charset="0"/>
              </a:rPr>
              <a:t>, </a:t>
            </a:r>
            <a:r>
              <a:rPr lang="ko-KR" altLang="en-US" sz="1000" b="1" u="sng" dirty="0">
                <a:solidFill>
                  <a:srgbClr val="0000FF"/>
                </a:solidFill>
                <a:highlight>
                  <a:srgbClr val="FFFF00"/>
                </a:highlight>
                <a:latin typeface="segoe ui" panose="020B0502040204020203" pitchFamily="34" charset="0"/>
              </a:rPr>
              <a:t>투명성</a:t>
            </a:r>
            <a:r>
              <a:rPr lang="en-US" altLang="ko-KR" sz="1000" b="1" u="sng" dirty="0">
                <a:solidFill>
                  <a:srgbClr val="0000FF"/>
                </a:solidFill>
                <a:highlight>
                  <a:srgbClr val="FFFF00"/>
                </a:highlight>
                <a:latin typeface="segoe ui" panose="020B0502040204020203" pitchFamily="34" charset="0"/>
              </a:rPr>
              <a:t>, </a:t>
            </a:r>
            <a:r>
              <a:rPr lang="ko-KR" altLang="en-US" sz="1000" b="1" u="sng" dirty="0">
                <a:solidFill>
                  <a:srgbClr val="0000FF"/>
                </a:solidFill>
                <a:highlight>
                  <a:srgbClr val="FFFF00"/>
                </a:highlight>
                <a:latin typeface="segoe ui" panose="020B0502040204020203" pitchFamily="34" charset="0"/>
              </a:rPr>
              <a:t>차별금지</a:t>
            </a:r>
            <a:r>
              <a:rPr lang="en-US" altLang="ko-KR" sz="1000" b="1" u="sng" dirty="0">
                <a:solidFill>
                  <a:srgbClr val="0000FF"/>
                </a:solidFill>
                <a:highlight>
                  <a:srgbClr val="FFFF00"/>
                </a:highlight>
                <a:latin typeface="segoe ui" panose="020B0502040204020203" pitchFamily="34" charset="0"/>
              </a:rPr>
              <a:t>, </a:t>
            </a:r>
            <a:r>
              <a:rPr lang="ko-KR" altLang="en-US" sz="1000" b="1" u="sng" dirty="0">
                <a:solidFill>
                  <a:srgbClr val="0000FF"/>
                </a:solidFill>
                <a:highlight>
                  <a:srgbClr val="FFFF00"/>
                </a:highlight>
                <a:latin typeface="segoe ui" panose="020B0502040204020203" pitchFamily="34" charset="0"/>
              </a:rPr>
              <a:t>공정성이다</a:t>
            </a:r>
            <a:r>
              <a:rPr lang="en-US" altLang="ko-KR" sz="1000" b="1" u="sng" dirty="0">
                <a:solidFill>
                  <a:srgbClr val="0000FF"/>
                </a:solidFill>
                <a:highlight>
                  <a:srgbClr val="FFFF00"/>
                </a:highlight>
                <a:latin typeface="segoe ui" panose="020B0502040204020203" pitchFamily="34" charset="0"/>
              </a:rPr>
              <a:t>.</a:t>
            </a:r>
          </a:p>
          <a:p>
            <a:r>
              <a:rPr lang="ko-KR" altLang="en-US" sz="1000" dirty="0">
                <a:solidFill>
                  <a:srgbClr val="0000FF"/>
                </a:solidFill>
                <a:latin typeface="segoe ui" panose="020B0502040204020203" pitchFamily="34" charset="0"/>
              </a:rPr>
              <a:t>옥스퍼드 딥 </a:t>
            </a:r>
            <a:r>
              <a:rPr lang="ko-KR" altLang="en-US" sz="1000" dirty="0" err="1">
                <a:solidFill>
                  <a:srgbClr val="0000FF"/>
                </a:solidFill>
                <a:latin typeface="segoe ui" panose="020B0502040204020203" pitchFamily="34" charset="0"/>
              </a:rPr>
              <a:t>테크</a:t>
            </a:r>
            <a:r>
              <a:rPr lang="ko-KR" altLang="en-US" sz="1000" dirty="0">
                <a:solidFill>
                  <a:srgbClr val="0000FF"/>
                </a:solidFill>
                <a:latin typeface="segoe ui" panose="020B0502040204020203" pitchFamily="34" charset="0"/>
              </a:rPr>
              <a:t> 분쟁해결연구소 리 지 엔</a:t>
            </a:r>
            <a:r>
              <a:rPr lang="en-US" altLang="ko-KR" sz="1000" dirty="0">
                <a:solidFill>
                  <a:srgbClr val="0000FF"/>
                </a:solidFill>
                <a:latin typeface="segoe ui" panose="020B0502040204020203" pitchFamily="34" charset="0"/>
              </a:rPr>
              <a:t>(Ji </a:t>
            </a:r>
            <a:r>
              <a:rPr lang="en-US" altLang="ko-KR" sz="1000" dirty="0" err="1">
                <a:solidFill>
                  <a:srgbClr val="0000FF"/>
                </a:solidFill>
                <a:latin typeface="segoe ui" panose="020B0502040204020203" pitchFamily="34" charset="0"/>
              </a:rPr>
              <a:t>En</a:t>
            </a:r>
            <a:r>
              <a:rPr lang="en-US" altLang="ko-KR" sz="1000" dirty="0">
                <a:solidFill>
                  <a:srgbClr val="0000FF"/>
                </a:solidFill>
                <a:latin typeface="segoe ui" panose="020B0502040204020203" pitchFamily="34" charset="0"/>
              </a:rPr>
              <a:t> Lee) </a:t>
            </a:r>
            <a:r>
              <a:rPr lang="ko-KR" altLang="en-US" sz="1000" dirty="0">
                <a:solidFill>
                  <a:srgbClr val="0000FF"/>
                </a:solidFill>
                <a:latin typeface="segoe ui" panose="020B0502040204020203" pitchFamily="34" charset="0"/>
              </a:rPr>
              <a:t>연구원은 증거분석과 자동기록을 통해 판사업무를 지원하는 중국의 </a:t>
            </a:r>
            <a:r>
              <a:rPr lang="en-US" altLang="ko-KR" sz="1000" dirty="0">
                <a:solidFill>
                  <a:srgbClr val="0000FF"/>
                </a:solidFill>
                <a:latin typeface="segoe ui" panose="020B0502040204020203" pitchFamily="34" charset="0"/>
              </a:rPr>
              <a:t>'206' </a:t>
            </a:r>
            <a:r>
              <a:rPr lang="ko-KR" altLang="en-US" sz="1000" dirty="0">
                <a:solidFill>
                  <a:srgbClr val="0000FF"/>
                </a:solidFill>
                <a:latin typeface="segoe ui" panose="020B0502040204020203" pitchFamily="34" charset="0"/>
              </a:rPr>
              <a:t>시스템</a:t>
            </a:r>
            <a:r>
              <a:rPr lang="en-US" altLang="ko-KR" sz="1000" dirty="0">
                <a:solidFill>
                  <a:srgbClr val="0000FF"/>
                </a:solidFill>
                <a:latin typeface="segoe ui" panose="020B0502040204020203" pitchFamily="34" charset="0"/>
              </a:rPr>
              <a:t>, </a:t>
            </a:r>
            <a:r>
              <a:rPr lang="ko-KR" altLang="en-US" sz="1000" dirty="0">
                <a:solidFill>
                  <a:srgbClr val="0000FF"/>
                </a:solidFill>
                <a:latin typeface="segoe ui" panose="020B0502040204020203" pitchFamily="34" charset="0"/>
              </a:rPr>
              <a:t>교통사고 사건을 위한 싱가포르의 시뮬레이션 프로그램</a:t>
            </a:r>
            <a:r>
              <a:rPr lang="en-US" altLang="ko-KR" sz="1000" dirty="0">
                <a:solidFill>
                  <a:srgbClr val="0000FF"/>
                </a:solidFill>
                <a:latin typeface="segoe ui" panose="020B0502040204020203" pitchFamily="34" charset="0"/>
              </a:rPr>
              <a:t>, </a:t>
            </a:r>
            <a:r>
              <a:rPr lang="ko-KR" altLang="en-US" sz="1000" dirty="0">
                <a:solidFill>
                  <a:srgbClr val="0000FF"/>
                </a:solidFill>
                <a:latin typeface="segoe ui" panose="020B0502040204020203" pitchFamily="34" charset="0"/>
              </a:rPr>
              <a:t>범죄자 위험평가 도구인 미국의 </a:t>
            </a:r>
            <a:r>
              <a:rPr lang="ko-KR" altLang="en-US" sz="1000" dirty="0" err="1">
                <a:solidFill>
                  <a:srgbClr val="0000FF"/>
                </a:solidFill>
                <a:latin typeface="segoe ui" panose="020B0502040204020203" pitchFamily="34" charset="0"/>
              </a:rPr>
              <a:t>콤파스</a:t>
            </a:r>
            <a:r>
              <a:rPr lang="en-US" altLang="ko-KR" sz="1000" dirty="0">
                <a:solidFill>
                  <a:srgbClr val="0000FF"/>
                </a:solidFill>
                <a:latin typeface="segoe ui" panose="020B0502040204020203" pitchFamily="34" charset="0"/>
              </a:rPr>
              <a:t>(COMPAS)</a:t>
            </a:r>
            <a:r>
              <a:rPr lang="ko-KR" altLang="en-US" sz="1000" dirty="0">
                <a:solidFill>
                  <a:srgbClr val="0000FF"/>
                </a:solidFill>
                <a:latin typeface="segoe ui" panose="020B0502040204020203" pitchFamily="34" charset="0"/>
              </a:rPr>
              <a:t>를 소개했다</a:t>
            </a:r>
            <a:r>
              <a:rPr lang="en-US" altLang="ko-KR" sz="1000" dirty="0">
                <a:solidFill>
                  <a:srgbClr val="0000FF"/>
                </a:solidFill>
                <a:latin typeface="segoe ui" panose="020B0502040204020203" pitchFamily="34" charset="0"/>
              </a:rPr>
              <a:t>.</a:t>
            </a:r>
          </a:p>
          <a:p>
            <a:r>
              <a:rPr lang="ko-KR" altLang="en-US" sz="1000" dirty="0">
                <a:solidFill>
                  <a:srgbClr val="333333"/>
                </a:solidFill>
                <a:latin typeface="segoe ui" panose="020B0502040204020203" pitchFamily="34" charset="0"/>
              </a:rPr>
              <a:t>이어 </a:t>
            </a:r>
            <a:r>
              <a:rPr lang="en-US" altLang="ko-KR" sz="1000" dirty="0">
                <a:solidFill>
                  <a:srgbClr val="333333"/>
                </a:solidFill>
                <a:latin typeface="segoe ui" panose="020B0502040204020203" pitchFamily="34" charset="0"/>
              </a:rPr>
              <a:t>"</a:t>
            </a:r>
            <a:r>
              <a:rPr lang="ko-KR" altLang="en-US" sz="1000" dirty="0">
                <a:solidFill>
                  <a:srgbClr val="333333"/>
                </a:solidFill>
                <a:latin typeface="segoe ui" panose="020B0502040204020203" pitchFamily="34" charset="0"/>
              </a:rPr>
              <a:t>법률분야에 </a:t>
            </a:r>
            <a:r>
              <a:rPr lang="en-US" altLang="ko-KR" sz="1000" dirty="0">
                <a:solidFill>
                  <a:srgbClr val="333333"/>
                </a:solidFill>
                <a:latin typeface="segoe ui" panose="020B0502040204020203" pitchFamily="34" charset="0"/>
              </a:rPr>
              <a:t>AI</a:t>
            </a:r>
            <a:r>
              <a:rPr lang="ko-KR" altLang="en-US" sz="1000" dirty="0">
                <a:solidFill>
                  <a:srgbClr val="333333"/>
                </a:solidFill>
                <a:latin typeface="segoe ui" panose="020B0502040204020203" pitchFamily="34" charset="0"/>
              </a:rPr>
              <a:t>를 적용할 때 생길 수 있는 윤리적 문제를 해결하려면 </a:t>
            </a:r>
            <a:r>
              <a:rPr lang="ko-KR" altLang="en-US" sz="1000" dirty="0">
                <a:solidFill>
                  <a:srgbClr val="0000FF"/>
                </a:solidFill>
                <a:highlight>
                  <a:srgbClr val="FFFF00"/>
                </a:highlight>
                <a:latin typeface="segoe ui" panose="020B0502040204020203" pitchFamily="34" charset="0"/>
              </a:rPr>
              <a:t>공정</a:t>
            </a:r>
            <a:r>
              <a:rPr lang="en-US" altLang="ko-KR" sz="1000" dirty="0">
                <a:solidFill>
                  <a:srgbClr val="0000FF"/>
                </a:solidFill>
                <a:highlight>
                  <a:srgbClr val="FFFF00"/>
                </a:highlight>
                <a:latin typeface="segoe ui" panose="020B0502040204020203" pitchFamily="34" charset="0"/>
              </a:rPr>
              <a:t>, </a:t>
            </a:r>
            <a:r>
              <a:rPr lang="ko-KR" altLang="en-US" sz="1000" dirty="0">
                <a:solidFill>
                  <a:srgbClr val="0000FF"/>
                </a:solidFill>
                <a:highlight>
                  <a:srgbClr val="FFFF00"/>
                </a:highlight>
                <a:latin typeface="segoe ui" panose="020B0502040204020203" pitchFamily="34" charset="0"/>
              </a:rPr>
              <a:t>투명</a:t>
            </a:r>
            <a:r>
              <a:rPr lang="en-US" altLang="ko-KR" sz="1000" dirty="0">
                <a:solidFill>
                  <a:srgbClr val="0000FF"/>
                </a:solidFill>
                <a:highlight>
                  <a:srgbClr val="FFFF00"/>
                </a:highlight>
                <a:latin typeface="segoe ui" panose="020B0502040204020203" pitchFamily="34" charset="0"/>
              </a:rPr>
              <a:t>, </a:t>
            </a:r>
            <a:r>
              <a:rPr lang="ko-KR" altLang="en-US" sz="1000" dirty="0">
                <a:solidFill>
                  <a:srgbClr val="0000FF"/>
                </a:solidFill>
                <a:highlight>
                  <a:srgbClr val="FFFF00"/>
                </a:highlight>
                <a:latin typeface="segoe ui" panose="020B0502040204020203" pitchFamily="34" charset="0"/>
              </a:rPr>
              <a:t>설명 가능성</a:t>
            </a:r>
            <a:r>
              <a:rPr lang="en-US" altLang="ko-KR" sz="1000" dirty="0">
                <a:solidFill>
                  <a:srgbClr val="0000FF"/>
                </a:solidFill>
                <a:highlight>
                  <a:srgbClr val="FFFF00"/>
                </a:highlight>
                <a:latin typeface="segoe ui" panose="020B0502040204020203" pitchFamily="34" charset="0"/>
              </a:rPr>
              <a:t>, </a:t>
            </a:r>
            <a:r>
              <a:rPr lang="ko-KR" altLang="en-US" sz="1000" dirty="0">
                <a:solidFill>
                  <a:srgbClr val="0000FF"/>
                </a:solidFill>
                <a:highlight>
                  <a:srgbClr val="FFFF00"/>
                </a:highlight>
                <a:latin typeface="segoe ui" panose="020B0502040204020203" pitchFamily="34" charset="0"/>
              </a:rPr>
              <a:t>기본권 존중</a:t>
            </a:r>
            <a:r>
              <a:rPr lang="en-US" altLang="ko-KR" sz="1000" dirty="0">
                <a:solidFill>
                  <a:srgbClr val="0000FF"/>
                </a:solidFill>
                <a:highlight>
                  <a:srgbClr val="FFFF00"/>
                </a:highlight>
                <a:latin typeface="segoe ui" panose="020B0502040204020203" pitchFamily="34" charset="0"/>
              </a:rPr>
              <a:t>, </a:t>
            </a:r>
            <a:r>
              <a:rPr lang="ko-KR" altLang="en-US" sz="1000" dirty="0">
                <a:solidFill>
                  <a:srgbClr val="0000FF"/>
                </a:solidFill>
                <a:highlight>
                  <a:srgbClr val="FFFF00"/>
                </a:highlight>
                <a:latin typeface="segoe ui" panose="020B0502040204020203" pitchFamily="34" charset="0"/>
              </a:rPr>
              <a:t>데이터 정확성과 보안</a:t>
            </a:r>
            <a:r>
              <a:rPr lang="en-US" altLang="ko-KR" sz="1000" dirty="0">
                <a:solidFill>
                  <a:srgbClr val="0000FF"/>
                </a:solidFill>
                <a:highlight>
                  <a:srgbClr val="FFFF00"/>
                </a:highlight>
                <a:latin typeface="segoe ui" panose="020B0502040204020203" pitchFamily="34" charset="0"/>
              </a:rPr>
              <a:t>, </a:t>
            </a:r>
            <a:r>
              <a:rPr lang="ko-KR" altLang="en-US" sz="1000" dirty="0">
                <a:solidFill>
                  <a:srgbClr val="0000FF"/>
                </a:solidFill>
                <a:highlight>
                  <a:srgbClr val="FFFF00"/>
                </a:highlight>
                <a:latin typeface="segoe ui" panose="020B0502040204020203" pitchFamily="34" charset="0"/>
              </a:rPr>
              <a:t>협력과 포용</a:t>
            </a:r>
            <a:r>
              <a:rPr lang="en-US" altLang="ko-KR" sz="1000" dirty="0">
                <a:solidFill>
                  <a:srgbClr val="0000FF"/>
                </a:solidFill>
                <a:highlight>
                  <a:srgbClr val="FFFF00"/>
                </a:highlight>
                <a:latin typeface="segoe ui" panose="020B0502040204020203" pitchFamily="34" charset="0"/>
              </a:rPr>
              <a:t>, </a:t>
            </a:r>
            <a:r>
              <a:rPr lang="ko-KR" altLang="en-US" sz="1000" dirty="0">
                <a:solidFill>
                  <a:srgbClr val="0000FF"/>
                </a:solidFill>
                <a:highlight>
                  <a:srgbClr val="FFFF00"/>
                </a:highlight>
                <a:latin typeface="segoe ui" panose="020B0502040204020203" pitchFamily="34" charset="0"/>
              </a:rPr>
              <a:t>이용자에 의한 통제 등 요소를 고려해 </a:t>
            </a:r>
            <a:r>
              <a:rPr lang="en-US" altLang="ko-KR" sz="1000" dirty="0">
                <a:solidFill>
                  <a:srgbClr val="0000FF"/>
                </a:solidFill>
                <a:highlight>
                  <a:srgbClr val="FFFF00"/>
                </a:highlight>
                <a:latin typeface="segoe ui" panose="020B0502040204020203" pitchFamily="34" charset="0"/>
              </a:rPr>
              <a:t>AI</a:t>
            </a:r>
            <a:r>
              <a:rPr lang="ko-KR" altLang="en-US" sz="1000" dirty="0">
                <a:solidFill>
                  <a:srgbClr val="0000FF"/>
                </a:solidFill>
                <a:highlight>
                  <a:srgbClr val="FFFF00"/>
                </a:highlight>
                <a:latin typeface="segoe ui" panose="020B0502040204020203" pitchFamily="34" charset="0"/>
              </a:rPr>
              <a:t>를 개발해야 할 것</a:t>
            </a:r>
            <a:r>
              <a:rPr lang="en-US" altLang="ko-KR" sz="1000" dirty="0">
                <a:solidFill>
                  <a:srgbClr val="333333"/>
                </a:solidFill>
                <a:latin typeface="segoe ui" panose="020B0502040204020203" pitchFamily="34" charset="0"/>
              </a:rPr>
              <a:t>"</a:t>
            </a:r>
            <a:r>
              <a:rPr lang="ko-KR" altLang="en-US" sz="1000" dirty="0">
                <a:solidFill>
                  <a:srgbClr val="333333"/>
                </a:solidFill>
                <a:latin typeface="segoe ui" panose="020B0502040204020203" pitchFamily="34" charset="0"/>
              </a:rPr>
              <a:t>이라고 말했다</a:t>
            </a:r>
            <a:r>
              <a:rPr lang="en-US" altLang="ko-KR" sz="1000" dirty="0">
                <a:solidFill>
                  <a:srgbClr val="333333"/>
                </a:solidFill>
                <a:latin typeface="segoe ui" panose="020B0502040204020203" pitchFamily="34" charset="0"/>
              </a:rPr>
              <a:t>.</a:t>
            </a:r>
          </a:p>
          <a:p>
            <a:r>
              <a:rPr lang="ko-KR" altLang="en-US" sz="1000" dirty="0">
                <a:solidFill>
                  <a:srgbClr val="333333"/>
                </a:solidFill>
                <a:latin typeface="segoe ui" panose="020B0502040204020203" pitchFamily="34" charset="0"/>
              </a:rPr>
              <a:t>발표에 앞서 </a:t>
            </a:r>
            <a:r>
              <a:rPr lang="ko-KR" altLang="en-US" sz="1000" dirty="0" err="1">
                <a:solidFill>
                  <a:srgbClr val="333333"/>
                </a:solidFill>
                <a:latin typeface="segoe ui" panose="020B0502040204020203" pitchFamily="34" charset="0"/>
              </a:rPr>
              <a:t>강현중</a:t>
            </a:r>
            <a:r>
              <a:rPr lang="ko-KR" altLang="en-US" sz="1000" dirty="0">
                <a:solidFill>
                  <a:srgbClr val="333333"/>
                </a:solidFill>
                <a:latin typeface="segoe ui" panose="020B0502040204020203" pitchFamily="34" charset="0"/>
              </a:rPr>
              <a:t> 사법정책연구원장은 개회사에서 </a:t>
            </a:r>
            <a:r>
              <a:rPr lang="en-US" altLang="ko-KR" sz="1000" dirty="0">
                <a:solidFill>
                  <a:srgbClr val="333333"/>
                </a:solidFill>
                <a:latin typeface="segoe ui" panose="020B0502040204020203" pitchFamily="34" charset="0"/>
              </a:rPr>
              <a:t>"</a:t>
            </a:r>
            <a:r>
              <a:rPr lang="ko-KR" altLang="en-US" sz="1000" dirty="0">
                <a:solidFill>
                  <a:srgbClr val="0000FF"/>
                </a:solidFill>
                <a:latin typeface="segoe ui" panose="020B0502040204020203" pitchFamily="34" charset="0"/>
              </a:rPr>
              <a:t>이미 전산화돼 축적된 법률문서 및 정보가 </a:t>
            </a:r>
            <a:r>
              <a:rPr lang="en-US" altLang="ko-KR" sz="1000" dirty="0">
                <a:solidFill>
                  <a:srgbClr val="0000FF"/>
                </a:solidFill>
                <a:latin typeface="segoe ui" panose="020B0502040204020203" pitchFamily="34" charset="0"/>
              </a:rPr>
              <a:t>AI</a:t>
            </a:r>
            <a:r>
              <a:rPr lang="ko-KR" altLang="en-US" sz="1000" dirty="0">
                <a:solidFill>
                  <a:srgbClr val="0000FF"/>
                </a:solidFill>
                <a:latin typeface="segoe ui" panose="020B0502040204020203" pitchFamily="34" charset="0"/>
              </a:rPr>
              <a:t>에 의해 활용된다면 법조인 업무에도 큰 변화가 올 것</a:t>
            </a:r>
            <a:r>
              <a:rPr lang="en-US" altLang="ko-KR" sz="1000" dirty="0">
                <a:solidFill>
                  <a:srgbClr val="0000FF"/>
                </a:solidFill>
                <a:latin typeface="segoe ui" panose="020B0502040204020203" pitchFamily="34" charset="0"/>
              </a:rPr>
              <a:t>"</a:t>
            </a:r>
            <a:r>
              <a:rPr lang="ko-KR" altLang="en-US" sz="1000" dirty="0">
                <a:solidFill>
                  <a:srgbClr val="0000FF"/>
                </a:solidFill>
                <a:latin typeface="segoe ui" panose="020B0502040204020203" pitchFamily="34" charset="0"/>
              </a:rPr>
              <a:t>이라며 </a:t>
            </a:r>
            <a:r>
              <a:rPr lang="en-US" altLang="ko-KR" sz="1000" dirty="0">
                <a:solidFill>
                  <a:srgbClr val="0000FF"/>
                </a:solidFill>
                <a:latin typeface="segoe ui" panose="020B0502040204020203" pitchFamily="34" charset="0"/>
              </a:rPr>
              <a:t>"</a:t>
            </a:r>
            <a:r>
              <a:rPr lang="ko-KR" altLang="en-US" sz="1000" dirty="0">
                <a:solidFill>
                  <a:srgbClr val="0000FF"/>
                </a:solidFill>
                <a:latin typeface="segoe ui" panose="020B0502040204020203" pitchFamily="34" charset="0"/>
              </a:rPr>
              <a:t>정보기술</a:t>
            </a:r>
            <a:r>
              <a:rPr lang="en-US" altLang="ko-KR" sz="1000" dirty="0">
                <a:solidFill>
                  <a:srgbClr val="0000FF"/>
                </a:solidFill>
                <a:latin typeface="segoe ui" panose="020B0502040204020203" pitchFamily="34" charset="0"/>
              </a:rPr>
              <a:t>(IT) </a:t>
            </a:r>
            <a:r>
              <a:rPr lang="ko-KR" altLang="en-US" sz="1000" dirty="0">
                <a:solidFill>
                  <a:srgbClr val="0000FF"/>
                </a:solidFill>
                <a:latin typeface="segoe ui" panose="020B0502040204020203" pitchFamily="34" charset="0"/>
              </a:rPr>
              <a:t>강국인 한국은 </a:t>
            </a:r>
            <a:r>
              <a:rPr lang="en-US" altLang="ko-KR" sz="1000" dirty="0">
                <a:solidFill>
                  <a:srgbClr val="0000FF"/>
                </a:solidFill>
                <a:latin typeface="segoe ui" panose="020B0502040204020203" pitchFamily="34" charset="0"/>
              </a:rPr>
              <a:t>AI</a:t>
            </a:r>
            <a:r>
              <a:rPr lang="ko-KR" altLang="en-US" sz="1000" dirty="0">
                <a:solidFill>
                  <a:srgbClr val="0000FF"/>
                </a:solidFill>
                <a:latin typeface="segoe ui" panose="020B0502040204020203" pitchFamily="34" charset="0"/>
              </a:rPr>
              <a:t>영역에서도 </a:t>
            </a:r>
            <a:r>
              <a:rPr lang="ko-KR" altLang="en-US" sz="1000" dirty="0" err="1">
                <a:solidFill>
                  <a:srgbClr val="0000FF"/>
                </a:solidFill>
                <a:latin typeface="segoe ui" panose="020B0502040204020203" pitchFamily="34" charset="0"/>
              </a:rPr>
              <a:t>앞서나갈</a:t>
            </a:r>
            <a:r>
              <a:rPr lang="ko-KR" altLang="en-US" sz="1000" dirty="0">
                <a:solidFill>
                  <a:srgbClr val="0000FF"/>
                </a:solidFill>
                <a:latin typeface="segoe ui" panose="020B0502040204020203" pitchFamily="34" charset="0"/>
              </a:rPr>
              <a:t> 저력이 있다</a:t>
            </a:r>
            <a:r>
              <a:rPr lang="en-US" altLang="ko-KR" sz="1000" dirty="0">
                <a:solidFill>
                  <a:srgbClr val="333333"/>
                </a:solidFill>
                <a:latin typeface="segoe ui" panose="020B0502040204020203" pitchFamily="34" charset="0"/>
              </a:rPr>
              <a:t>"</a:t>
            </a:r>
            <a:r>
              <a:rPr lang="ko-KR" altLang="en-US" sz="1000" dirty="0">
                <a:solidFill>
                  <a:srgbClr val="333333"/>
                </a:solidFill>
                <a:latin typeface="segoe ui" panose="020B0502040204020203" pitchFamily="34" charset="0"/>
              </a:rPr>
              <a:t>고 밝혔다</a:t>
            </a:r>
            <a:r>
              <a:rPr lang="en-US" altLang="ko-KR" sz="1000" dirty="0">
                <a:solidFill>
                  <a:srgbClr val="333333"/>
                </a:solidFill>
                <a:latin typeface="segoe ui" panose="020B0502040204020203" pitchFamily="34" charset="0"/>
              </a:rPr>
              <a:t>.</a:t>
            </a:r>
          </a:p>
          <a:p>
            <a:r>
              <a:rPr lang="ko-KR" altLang="en-US" sz="1000" dirty="0" err="1">
                <a:solidFill>
                  <a:srgbClr val="333333"/>
                </a:solidFill>
                <a:latin typeface="segoe ui" panose="020B0502040204020203" pitchFamily="34" charset="0"/>
              </a:rPr>
              <a:t>조재연</a:t>
            </a:r>
            <a:r>
              <a:rPr lang="ko-KR" altLang="en-US" sz="1000" dirty="0">
                <a:solidFill>
                  <a:srgbClr val="333333"/>
                </a:solidFill>
                <a:latin typeface="segoe ui" panose="020B0502040204020203" pitchFamily="34" charset="0"/>
              </a:rPr>
              <a:t> 법원행정처장은 축사에서 법원이 추진하는 차세대전자소송 시스템구축 사업을 언급하고 </a:t>
            </a:r>
            <a:r>
              <a:rPr lang="en-US" altLang="ko-KR" sz="1000" dirty="0">
                <a:solidFill>
                  <a:srgbClr val="333333"/>
                </a:solidFill>
                <a:latin typeface="segoe ui" panose="020B0502040204020203" pitchFamily="34" charset="0"/>
              </a:rPr>
              <a:t>"</a:t>
            </a:r>
            <a:r>
              <a:rPr lang="ko-KR" altLang="en-US" sz="1000" dirty="0">
                <a:solidFill>
                  <a:srgbClr val="333333"/>
                </a:solidFill>
                <a:latin typeface="segoe ui" panose="020B0502040204020203" pitchFamily="34" charset="0"/>
              </a:rPr>
              <a:t>축적된 기존 전자소송문서 등 정보를 빅데이터 형태로 </a:t>
            </a:r>
            <a:r>
              <a:rPr lang="en-US" altLang="ko-KR" sz="1000" dirty="0">
                <a:solidFill>
                  <a:srgbClr val="333333"/>
                </a:solidFill>
                <a:latin typeface="segoe ui" panose="020B0502040204020203" pitchFamily="34" charset="0"/>
              </a:rPr>
              <a:t>AI</a:t>
            </a:r>
            <a:r>
              <a:rPr lang="ko-KR" altLang="en-US" sz="1000" dirty="0">
                <a:solidFill>
                  <a:srgbClr val="333333"/>
                </a:solidFill>
                <a:latin typeface="segoe ui" panose="020B0502040204020203" pitchFamily="34" charset="0"/>
              </a:rPr>
              <a:t>기술에 활용할 수 있을 것</a:t>
            </a:r>
            <a:r>
              <a:rPr lang="en-US" altLang="ko-KR" sz="1000" dirty="0">
                <a:solidFill>
                  <a:srgbClr val="333333"/>
                </a:solidFill>
                <a:latin typeface="segoe ui" panose="020B0502040204020203" pitchFamily="34" charset="0"/>
              </a:rPr>
              <a:t>"</a:t>
            </a:r>
            <a:r>
              <a:rPr lang="ko-KR" altLang="en-US" sz="1000" dirty="0">
                <a:solidFill>
                  <a:srgbClr val="333333"/>
                </a:solidFill>
                <a:latin typeface="segoe ui" panose="020B0502040204020203" pitchFamily="34" charset="0"/>
              </a:rPr>
              <a:t>이라고 설명했다</a:t>
            </a:r>
            <a:r>
              <a:rPr lang="en-US" altLang="ko-KR" sz="1000" dirty="0">
                <a:solidFill>
                  <a:srgbClr val="333333"/>
                </a:solidFill>
                <a:latin typeface="segoe ui" panose="020B0502040204020203" pitchFamily="34" charset="0"/>
              </a:rPr>
              <a:t>.</a:t>
            </a:r>
          </a:p>
          <a:p>
            <a:r>
              <a:rPr lang="ko-KR" altLang="en-US" sz="1000" dirty="0">
                <a:solidFill>
                  <a:srgbClr val="333333"/>
                </a:solidFill>
                <a:latin typeface="segoe ui" panose="020B0502040204020203" pitchFamily="34" charset="0"/>
              </a:rPr>
              <a:t>이번 심포지엄은 사법정책연구원이 중앙대 </a:t>
            </a:r>
            <a:r>
              <a:rPr lang="ko-KR" altLang="en-US" sz="1000" dirty="0" err="1">
                <a:solidFill>
                  <a:srgbClr val="333333"/>
                </a:solidFill>
                <a:latin typeface="segoe ui" panose="020B0502040204020203" pitchFamily="34" charset="0"/>
              </a:rPr>
              <a:t>인문콘텐츠연구소</a:t>
            </a:r>
            <a:r>
              <a:rPr lang="en-US" altLang="ko-KR" sz="1000" dirty="0">
                <a:solidFill>
                  <a:srgbClr val="333333"/>
                </a:solidFill>
                <a:latin typeface="segoe ui" panose="020B0502040204020203" pitchFamily="34" charset="0"/>
              </a:rPr>
              <a:t>, </a:t>
            </a:r>
            <a:r>
              <a:rPr lang="ko-KR" altLang="en-US" sz="1000" dirty="0" err="1">
                <a:solidFill>
                  <a:srgbClr val="0000FF"/>
                </a:solidFill>
                <a:highlight>
                  <a:srgbClr val="FFFF00"/>
                </a:highlight>
                <a:latin typeface="segoe ui" panose="020B0502040204020203" pitchFamily="34" charset="0"/>
              </a:rPr>
              <a:t>한국인공지능법학회</a:t>
            </a:r>
            <a:r>
              <a:rPr lang="en-US" altLang="ko-KR" sz="1000" dirty="0">
                <a:solidFill>
                  <a:srgbClr val="333333"/>
                </a:solidFill>
                <a:latin typeface="segoe ui" panose="020B0502040204020203" pitchFamily="34" charset="0"/>
              </a:rPr>
              <a:t>, </a:t>
            </a:r>
            <a:r>
              <a:rPr lang="en-US" altLang="ko-KR" sz="1000" dirty="0">
                <a:solidFill>
                  <a:srgbClr val="0000FF"/>
                </a:solidFill>
                <a:highlight>
                  <a:srgbClr val="FFFF00"/>
                </a:highlight>
                <a:latin typeface="segoe ui" panose="020B0502040204020203" pitchFamily="34" charset="0"/>
              </a:rPr>
              <a:t>AI</a:t>
            </a:r>
            <a:r>
              <a:rPr lang="ko-KR" altLang="en-US" sz="1000" dirty="0">
                <a:solidFill>
                  <a:srgbClr val="0000FF"/>
                </a:solidFill>
                <a:highlight>
                  <a:srgbClr val="FFFF00"/>
                </a:highlight>
                <a:latin typeface="segoe ui" panose="020B0502040204020203" pitchFamily="34" charset="0"/>
              </a:rPr>
              <a:t>정책포럼</a:t>
            </a:r>
            <a:r>
              <a:rPr lang="ko-KR" altLang="en-US" sz="1000" dirty="0">
                <a:solidFill>
                  <a:srgbClr val="333333"/>
                </a:solidFill>
                <a:latin typeface="segoe ui" panose="020B0502040204020203" pitchFamily="34" charset="0"/>
              </a:rPr>
              <a:t>과 공동으로 대한변호사협회와 한국연구재단</a:t>
            </a:r>
            <a:r>
              <a:rPr lang="en-US" altLang="ko-KR" sz="1000" dirty="0">
                <a:solidFill>
                  <a:srgbClr val="333333"/>
                </a:solidFill>
                <a:latin typeface="segoe ui" panose="020B0502040204020203" pitchFamily="34" charset="0"/>
              </a:rPr>
              <a:t>, </a:t>
            </a:r>
            <a:r>
              <a:rPr lang="ko-KR" altLang="en-US" sz="1000" dirty="0">
                <a:solidFill>
                  <a:srgbClr val="333333"/>
                </a:solidFill>
                <a:latin typeface="segoe ui" panose="020B0502040204020203" pitchFamily="34" charset="0"/>
              </a:rPr>
              <a:t>교육부 후원을 받아 개최했다</a:t>
            </a:r>
            <a:r>
              <a:rPr lang="en-US" altLang="ko-KR" sz="1000" dirty="0">
                <a:solidFill>
                  <a:srgbClr val="333333"/>
                </a:solidFill>
                <a:latin typeface="segoe ui" panose="020B0502040204020203" pitchFamily="34" charset="0"/>
              </a:rPr>
              <a:t>.</a:t>
            </a:r>
            <a:endParaRPr lang="en-US" altLang="ko-KR" sz="1000" b="0" i="0" dirty="0">
              <a:solidFill>
                <a:srgbClr val="333333"/>
              </a:solidFill>
              <a:effectLst/>
              <a:latin typeface="segoe ui" panose="020B0502040204020203" pitchFamily="34" charset="0"/>
            </a:endParaRPr>
          </a:p>
        </p:txBody>
      </p:sp>
      <p:sp>
        <p:nvSpPr>
          <p:cNvPr id="7" name="직사각형 6">
            <a:extLst>
              <a:ext uri="{FF2B5EF4-FFF2-40B4-BE49-F238E27FC236}">
                <a16:creationId xmlns:a16="http://schemas.microsoft.com/office/drawing/2014/main" id="{FFAF81BE-55EC-48D8-8F25-AF8B36E9780C}"/>
              </a:ext>
            </a:extLst>
          </p:cNvPr>
          <p:cNvSpPr/>
          <p:nvPr/>
        </p:nvSpPr>
        <p:spPr>
          <a:xfrm>
            <a:off x="107504" y="4443958"/>
            <a:ext cx="3816424" cy="307777"/>
          </a:xfrm>
          <a:prstGeom prst="rect">
            <a:avLst/>
          </a:prstGeom>
        </p:spPr>
        <p:txBody>
          <a:bodyPr wrap="square">
            <a:spAutoFit/>
          </a:bodyPr>
          <a:lstStyle/>
          <a:p>
            <a:r>
              <a:rPr lang="en-US" altLang="ko-KR" sz="700" dirty="0">
                <a:hlinkClick r:id="rId3"/>
              </a:rPr>
              <a:t>https://www.msn.com/ko-kr/news/national</a:t>
            </a:r>
            <a:r>
              <a:rPr lang="ko-KR" altLang="en-US" sz="700" dirty="0"/>
              <a:t>인공지능</a:t>
            </a:r>
            <a:r>
              <a:rPr lang="en-US" altLang="ko-KR" sz="700" dirty="0"/>
              <a:t>-</a:t>
            </a:r>
            <a:r>
              <a:rPr lang="ko-KR" altLang="en-US" sz="700" dirty="0"/>
              <a:t>판사</a:t>
            </a:r>
            <a:r>
              <a:rPr lang="en-US" altLang="ko-KR" sz="700" dirty="0"/>
              <a:t>-</a:t>
            </a:r>
            <a:r>
              <a:rPr lang="ko-KR" altLang="en-US" sz="700" dirty="0"/>
              <a:t>민주적</a:t>
            </a:r>
            <a:r>
              <a:rPr lang="en-US" altLang="ko-KR" sz="700" dirty="0"/>
              <a:t>-</a:t>
            </a:r>
            <a:r>
              <a:rPr lang="ko-KR" altLang="en-US" sz="700" dirty="0"/>
              <a:t>정당성</a:t>
            </a:r>
            <a:r>
              <a:rPr lang="en-US" altLang="ko-KR" sz="700" dirty="0"/>
              <a:t>-</a:t>
            </a:r>
            <a:r>
              <a:rPr lang="ko-KR" altLang="en-US" sz="700" dirty="0"/>
              <a:t>차원서</a:t>
            </a:r>
            <a:r>
              <a:rPr lang="en-US" altLang="ko-KR" sz="700" dirty="0"/>
              <a:t>-</a:t>
            </a:r>
            <a:r>
              <a:rPr lang="ko-KR" altLang="en-US" sz="700" dirty="0"/>
              <a:t>문제될</a:t>
            </a:r>
            <a:r>
              <a:rPr lang="en-US" altLang="ko-KR" sz="700" dirty="0"/>
              <a:t>-</a:t>
            </a:r>
            <a:r>
              <a:rPr lang="ko-KR" altLang="en-US" sz="700" dirty="0"/>
              <a:t>수</a:t>
            </a:r>
            <a:r>
              <a:rPr lang="en-US" altLang="ko-KR" sz="700" dirty="0"/>
              <a:t>-</a:t>
            </a:r>
            <a:r>
              <a:rPr lang="ko-KR" altLang="en-US" sz="700" dirty="0"/>
              <a:t>있어</a:t>
            </a:r>
            <a:r>
              <a:rPr lang="en-US" altLang="ko-KR" sz="700" dirty="0"/>
              <a:t>/ar-BBY6UoD</a:t>
            </a:r>
            <a:endParaRPr lang="ko-KR" altLang="en-US" sz="700" dirty="0"/>
          </a:p>
        </p:txBody>
      </p:sp>
      <p:sp>
        <p:nvSpPr>
          <p:cNvPr id="8" name="직사각형 7">
            <a:extLst>
              <a:ext uri="{FF2B5EF4-FFF2-40B4-BE49-F238E27FC236}">
                <a16:creationId xmlns:a16="http://schemas.microsoft.com/office/drawing/2014/main" id="{15B10203-581F-4D83-8973-A34C6DB70648}"/>
              </a:ext>
            </a:extLst>
          </p:cNvPr>
          <p:cNvSpPr/>
          <p:nvPr/>
        </p:nvSpPr>
        <p:spPr>
          <a:xfrm>
            <a:off x="979891" y="3733913"/>
            <a:ext cx="2198038" cy="646331"/>
          </a:xfrm>
          <a:prstGeom prst="rect">
            <a:avLst/>
          </a:prstGeom>
        </p:spPr>
        <p:txBody>
          <a:bodyPr wrap="none">
            <a:spAutoFit/>
          </a:bodyPr>
          <a:lstStyle/>
          <a:p>
            <a:r>
              <a:rPr lang="en-US" altLang="ko-KR">
                <a:solidFill>
                  <a:srgbClr val="333333"/>
                </a:solidFill>
                <a:latin typeface="segoe ui" panose="020B0502040204020203" pitchFamily="34" charset="0"/>
              </a:rPr>
              <a:t>2019.12.18</a:t>
            </a:r>
          </a:p>
          <a:p>
            <a:r>
              <a:rPr lang="en-US" altLang="ko-KR">
                <a:solidFill>
                  <a:srgbClr val="333333"/>
                </a:solidFill>
                <a:latin typeface="segoe ui" panose="020B0502040204020203" pitchFamily="34" charset="0"/>
              </a:rPr>
              <a:t>AI</a:t>
            </a:r>
            <a:r>
              <a:rPr lang="ko-KR" altLang="en-US" dirty="0">
                <a:solidFill>
                  <a:srgbClr val="333333"/>
                </a:solidFill>
                <a:latin typeface="segoe ui" panose="020B0502040204020203" pitchFamily="34" charset="0"/>
              </a:rPr>
              <a:t>와 법 그리고 인간</a:t>
            </a:r>
            <a:endParaRPr lang="ko-KR" altLang="en-US" dirty="0"/>
          </a:p>
        </p:txBody>
      </p:sp>
    </p:spTree>
    <p:extLst>
      <p:ext uri="{BB962C8B-B14F-4D97-AF65-F5344CB8AC3E}">
        <p14:creationId xmlns:p14="http://schemas.microsoft.com/office/powerpoint/2010/main" val="2724681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048611" y="3705876"/>
            <a:ext cx="7272808" cy="1188131"/>
          </a:xfrm>
          <a:prstGeom prst="rect">
            <a:avLst/>
          </a:prstGeom>
        </p:spPr>
        <p:txBody>
          <a:bodyPr vert="horz" lIns="91440" tIns="45720" rIns="91440" bIns="45720" rtlCol="0" anchor="ctr">
            <a:no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ko-KR" sz="1800" b="1" dirty="0">
                <a:latin typeface="+mj-ea"/>
              </a:rPr>
              <a:t>“</a:t>
            </a:r>
            <a:r>
              <a:rPr lang="ko-KR" altLang="en-US" sz="1800" b="1" dirty="0">
                <a:latin typeface="+mj-ea"/>
              </a:rPr>
              <a:t>만약 당신이 미래를 꿈꾸지 않거나 지금 기술개선을 위해 노력하지</a:t>
            </a:r>
            <a:endParaRPr lang="en-US" altLang="ko-KR" sz="1800" b="1" dirty="0">
              <a:latin typeface="+mj-ea"/>
            </a:endParaRPr>
          </a:p>
          <a:p>
            <a:pPr algn="l"/>
            <a:r>
              <a:rPr lang="ko-KR" altLang="en-US" sz="1800" b="1" dirty="0">
                <a:latin typeface="+mj-ea"/>
              </a:rPr>
              <a:t>  않는다면 그건 곧 낙오되고 있는 것이나 마찬가지 입니다</a:t>
            </a:r>
            <a:r>
              <a:rPr lang="en-US" altLang="ko-KR" sz="1800" b="1" dirty="0">
                <a:latin typeface="+mj-ea"/>
              </a:rPr>
              <a:t>.”</a:t>
            </a:r>
          </a:p>
          <a:p>
            <a:pPr algn="l"/>
            <a:endParaRPr lang="en-US" altLang="ko-KR" sz="1800" dirty="0">
              <a:latin typeface="+mj-ea"/>
            </a:endParaRPr>
          </a:p>
          <a:p>
            <a:pPr algn="r"/>
            <a:r>
              <a:rPr lang="en-US" altLang="ko-KR" sz="1800" dirty="0">
                <a:latin typeface="+mj-ea"/>
              </a:rPr>
              <a:t> </a:t>
            </a:r>
            <a:r>
              <a:rPr lang="ko-KR" altLang="en-US" sz="1800" dirty="0" err="1">
                <a:latin typeface="+mj-ea"/>
              </a:rPr>
              <a:t>그윈</a:t>
            </a:r>
            <a:r>
              <a:rPr lang="ko-KR" altLang="en-US" sz="1800" dirty="0">
                <a:latin typeface="+mj-ea"/>
              </a:rPr>
              <a:t> </a:t>
            </a:r>
            <a:r>
              <a:rPr lang="ko-KR" altLang="en-US" sz="1800" dirty="0" err="1">
                <a:latin typeface="+mj-ea"/>
              </a:rPr>
              <a:t>쇼트웰</a:t>
            </a:r>
            <a:r>
              <a:rPr lang="en-US" altLang="ko-KR" sz="1800" dirty="0">
                <a:latin typeface="+mj-ea"/>
              </a:rPr>
              <a:t>(Gwynne </a:t>
            </a:r>
            <a:r>
              <a:rPr lang="en-US" altLang="ko-KR" sz="1800" dirty="0" err="1">
                <a:latin typeface="+mj-ea"/>
              </a:rPr>
              <a:t>Shtwell</a:t>
            </a:r>
            <a:r>
              <a:rPr lang="en-US" altLang="ko-KR" sz="1800" dirty="0">
                <a:latin typeface="+mj-ea"/>
              </a:rPr>
              <a:t>, </a:t>
            </a:r>
            <a:r>
              <a:rPr lang="en-US" altLang="ko-KR" sz="1800" dirty="0" err="1">
                <a:latin typeface="+mj-ea"/>
              </a:rPr>
              <a:t>SpaceX</a:t>
            </a:r>
            <a:r>
              <a:rPr lang="en-US" altLang="ko-KR" sz="1800" dirty="0">
                <a:latin typeface="+mj-ea"/>
              </a:rPr>
              <a:t> CEO, COO)</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3" y="843559"/>
            <a:ext cx="4690527" cy="2611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7799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ChangeArrowheads="1"/>
          </p:cNvSpPr>
          <p:nvPr/>
        </p:nvSpPr>
        <p:spPr>
          <a:xfrm>
            <a:off x="467545" y="87474"/>
            <a:ext cx="8099425" cy="1674186"/>
          </a:xfrm>
          <a:prstGeom prst="rect">
            <a:avLst/>
          </a:prstGeom>
        </p:spPr>
        <p:txBody>
          <a:bodyPr vert="horz" lIns="91440" tIns="45720" rIns="91440" bIns="45720" rtlCol="0" anchor="ctr">
            <a:no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ko-KR" altLang="en-US" dirty="0">
                <a:solidFill>
                  <a:schemeClr val="bg2"/>
                </a:solidFill>
                <a:latin typeface="+mj-ea"/>
              </a:rPr>
              <a:t>감사합니다</a:t>
            </a:r>
            <a:endParaRPr lang="en-US" altLang="ko-KR" dirty="0">
              <a:solidFill>
                <a:schemeClr val="bg2"/>
              </a:solidFill>
              <a:latin typeface="+mj-ea"/>
            </a:endParaRPr>
          </a:p>
          <a:p>
            <a:endParaRPr lang="en-US" altLang="ko-KR" sz="1600" dirty="0">
              <a:solidFill>
                <a:schemeClr val="bg2"/>
              </a:solidFill>
              <a:latin typeface="+mj-ea"/>
            </a:endParaRPr>
          </a:p>
          <a:p>
            <a:r>
              <a:rPr lang="en-US" altLang="ko-KR" sz="1800" dirty="0">
                <a:solidFill>
                  <a:schemeClr val="bg2"/>
                </a:solidFill>
                <a:latin typeface="+mj-ea"/>
              </a:rPr>
              <a:t>(facebook.com/</a:t>
            </a:r>
            <a:r>
              <a:rPr lang="en-US" altLang="ko-KR" sz="1800" dirty="0" err="1">
                <a:solidFill>
                  <a:schemeClr val="bg2"/>
                </a:solidFill>
                <a:latin typeface="+mj-ea"/>
              </a:rPr>
              <a:t>sangshik</a:t>
            </a:r>
            <a:r>
              <a:rPr lang="en-US" altLang="ko-KR" sz="1800" dirty="0">
                <a:solidFill>
                  <a:schemeClr val="bg2"/>
                </a:solidFill>
                <a:latin typeface="+mj-ea"/>
              </a:rPr>
              <a:t>, mikado22001@yahoo.co.kr)</a:t>
            </a:r>
            <a:endParaRPr lang="ko-KR" altLang="en-US" sz="2000" dirty="0">
              <a:solidFill>
                <a:schemeClr val="bg2"/>
              </a:solidFill>
              <a:latin typeface="+mj-ea"/>
            </a:endParaRPr>
          </a:p>
        </p:txBody>
      </p:sp>
    </p:spTree>
    <p:extLst>
      <p:ext uri="{BB962C8B-B14F-4D97-AF65-F5344CB8AC3E}">
        <p14:creationId xmlns:p14="http://schemas.microsoft.com/office/powerpoint/2010/main" val="3099720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C93A242-8938-4DA8-B4F2-C19589B1C4B9}"/>
              </a:ext>
            </a:extLst>
          </p:cNvPr>
          <p:cNvSpPr/>
          <p:nvPr/>
        </p:nvSpPr>
        <p:spPr>
          <a:xfrm>
            <a:off x="395536" y="699542"/>
            <a:ext cx="8064896" cy="2062103"/>
          </a:xfrm>
          <a:prstGeom prst="rect">
            <a:avLst/>
          </a:prstGeom>
        </p:spPr>
        <p:txBody>
          <a:bodyPr wrap="square">
            <a:spAutoFit/>
          </a:bodyPr>
          <a:lstStyle/>
          <a:p>
            <a:r>
              <a:rPr lang="ko-KR" altLang="en-US" sz="1600"/>
              <a:t>□ </a:t>
            </a:r>
            <a:r>
              <a:rPr lang="en-US" altLang="ko-KR" sz="1600"/>
              <a:t>AI</a:t>
            </a:r>
            <a:r>
              <a:rPr lang="ko-KR" altLang="en-US" sz="1600"/>
              <a:t>기반 사회</a:t>
            </a:r>
            <a:endParaRPr lang="en-US" altLang="ko-KR" sz="1600"/>
          </a:p>
          <a:p>
            <a:r>
              <a:rPr lang="en-US" altLang="ko-KR" sz="1600">
                <a:solidFill>
                  <a:srgbClr val="000000"/>
                </a:solidFill>
                <a:latin typeface="TT52AEC0B4tCID"/>
              </a:rPr>
              <a:t> </a:t>
            </a:r>
          </a:p>
          <a:p>
            <a:r>
              <a:rPr lang="en-US" altLang="ko-KR" sz="1600">
                <a:solidFill>
                  <a:srgbClr val="000000"/>
                </a:solidFill>
                <a:latin typeface="TT52AEC0B4tCID"/>
              </a:rPr>
              <a:t> - AI</a:t>
            </a:r>
            <a:r>
              <a:rPr lang="ko-KR" altLang="en-US" sz="1600">
                <a:solidFill>
                  <a:srgbClr val="000000"/>
                </a:solidFill>
                <a:latin typeface="TT52AEC0B4tCID"/>
              </a:rPr>
              <a:t>에 기반한 자동화된 결정으로 인간스스로의 통제력이 감소된 사회에서 살아가야 할것</a:t>
            </a:r>
            <a:endParaRPr lang="en-US" altLang="ko-KR" sz="1600">
              <a:solidFill>
                <a:srgbClr val="000000"/>
              </a:solidFill>
              <a:latin typeface="TT52AEC0B4tCID"/>
            </a:endParaRPr>
          </a:p>
          <a:p>
            <a:r>
              <a:rPr lang="en-US" altLang="ko-KR" sz="1600">
                <a:solidFill>
                  <a:srgbClr val="000000"/>
                </a:solidFill>
                <a:latin typeface="TT52AEC0B4tCID"/>
              </a:rPr>
              <a:t>    : AI</a:t>
            </a:r>
            <a:r>
              <a:rPr lang="ko-KR" altLang="en-US" sz="1600">
                <a:solidFill>
                  <a:srgbClr val="000000"/>
                </a:solidFill>
                <a:latin typeface="TT52AEC0B4tCID"/>
              </a:rPr>
              <a:t>는 인간을 보조하는 단순 범용기술이 아닌</a:t>
            </a:r>
            <a:r>
              <a:rPr lang="en-US" altLang="ko-KR" sz="1600">
                <a:solidFill>
                  <a:srgbClr val="000000"/>
                </a:solidFill>
                <a:latin typeface="TT52AEC0B4tCID"/>
              </a:rPr>
              <a:t>, </a:t>
            </a:r>
          </a:p>
          <a:p>
            <a:r>
              <a:rPr lang="en-US" altLang="ko-KR" sz="1600">
                <a:solidFill>
                  <a:srgbClr val="000000"/>
                </a:solidFill>
                <a:latin typeface="TT52AEC0B4tCID"/>
              </a:rPr>
              <a:t>     </a:t>
            </a:r>
            <a:r>
              <a:rPr lang="ko-KR" altLang="en-US" sz="1600">
                <a:solidFill>
                  <a:srgbClr val="000000"/>
                </a:solidFill>
                <a:latin typeface="TT52AEC0B4tCID"/>
              </a:rPr>
              <a:t>생산성</a:t>
            </a:r>
            <a:r>
              <a:rPr lang="en-US" altLang="ko-KR" sz="1600">
                <a:solidFill>
                  <a:srgbClr val="000000"/>
                </a:solidFill>
                <a:latin typeface="TT52AEC0B4tCID"/>
              </a:rPr>
              <a:t>, </a:t>
            </a:r>
            <a:r>
              <a:rPr lang="ko-KR" altLang="en-US" sz="1600">
                <a:solidFill>
                  <a:srgbClr val="000000"/>
                </a:solidFill>
                <a:latin typeface="TT52AEC0B4tCID"/>
              </a:rPr>
              <a:t>프라이버시</a:t>
            </a:r>
            <a:r>
              <a:rPr lang="en-US" altLang="ko-KR" sz="1600">
                <a:solidFill>
                  <a:srgbClr val="000000"/>
                </a:solidFill>
                <a:latin typeface="TT52AEC0B4tCID"/>
              </a:rPr>
              <a:t>, </a:t>
            </a:r>
            <a:r>
              <a:rPr lang="ko-KR" altLang="en-US" sz="1600">
                <a:solidFill>
                  <a:srgbClr val="000000"/>
                </a:solidFill>
                <a:latin typeface="TT52AEC0B4tCID"/>
              </a:rPr>
              <a:t>평등</a:t>
            </a:r>
            <a:r>
              <a:rPr lang="en-US" altLang="ko-KR" sz="1600">
                <a:solidFill>
                  <a:srgbClr val="000000"/>
                </a:solidFill>
                <a:latin typeface="TT52AEC0B4tCID"/>
              </a:rPr>
              <a:t>, </a:t>
            </a:r>
            <a:r>
              <a:rPr lang="ko-KR" altLang="en-US" sz="1600">
                <a:solidFill>
                  <a:srgbClr val="000000"/>
                </a:solidFill>
                <a:latin typeface="TT52AEC0B4tCID"/>
              </a:rPr>
              <a:t>차별</a:t>
            </a:r>
            <a:r>
              <a:rPr lang="en-US" altLang="ko-KR" sz="1600">
                <a:solidFill>
                  <a:srgbClr val="000000"/>
                </a:solidFill>
                <a:latin typeface="TT52AEC0B4tCID"/>
              </a:rPr>
              <a:t>, </a:t>
            </a:r>
            <a:r>
              <a:rPr lang="ko-KR" altLang="en-US" sz="1600">
                <a:solidFill>
                  <a:srgbClr val="000000"/>
                </a:solidFill>
                <a:latin typeface="TT52AEC0B4tCID"/>
              </a:rPr>
              <a:t>노동시장</a:t>
            </a:r>
            <a:r>
              <a:rPr lang="en-US" altLang="ko-KR" sz="1600">
                <a:solidFill>
                  <a:srgbClr val="000000"/>
                </a:solidFill>
                <a:latin typeface="TT52AEC0B4tCID"/>
              </a:rPr>
              <a:t>, </a:t>
            </a:r>
            <a:r>
              <a:rPr lang="ko-KR" altLang="en-US" sz="1600">
                <a:solidFill>
                  <a:srgbClr val="000000"/>
                </a:solidFill>
                <a:latin typeface="TT52AEC0B4tCID"/>
              </a:rPr>
              <a:t>감시 등 많은 사회적이슈와 연결되어있음</a:t>
            </a:r>
            <a:endParaRPr lang="en-US" altLang="ko-KR" sz="1600">
              <a:solidFill>
                <a:srgbClr val="000000"/>
              </a:solidFill>
              <a:latin typeface="TT52AEC0B4tCID"/>
            </a:endParaRPr>
          </a:p>
          <a:p>
            <a:endParaRPr lang="en-US" altLang="ko-KR" sz="1600">
              <a:solidFill>
                <a:srgbClr val="000000"/>
              </a:solidFill>
              <a:latin typeface="TT52AEC0B4tCID"/>
            </a:endParaRPr>
          </a:p>
          <a:p>
            <a:r>
              <a:rPr lang="en-US" altLang="ko-KR" sz="1600">
                <a:solidFill>
                  <a:srgbClr val="000000"/>
                </a:solidFill>
                <a:latin typeface="TT52AEC0B4tCID"/>
              </a:rPr>
              <a:t> - AI</a:t>
            </a:r>
            <a:r>
              <a:rPr lang="ko-KR" altLang="en-US" sz="1600">
                <a:solidFill>
                  <a:srgbClr val="000000"/>
                </a:solidFill>
                <a:latin typeface="TT52AEC0B4tCID"/>
              </a:rPr>
              <a:t>윤리원칙의 수립 후 현실에의 적용을 위해서는</a:t>
            </a:r>
            <a:r>
              <a:rPr lang="en-US" altLang="ko-KR" sz="1600">
                <a:solidFill>
                  <a:srgbClr val="000000"/>
                </a:solidFill>
                <a:latin typeface="TT52AEC0B4tCID"/>
              </a:rPr>
              <a:t>,</a:t>
            </a:r>
            <a:r>
              <a:rPr lang="ko-KR" altLang="en-US" sz="1600">
                <a:solidFill>
                  <a:srgbClr val="000000"/>
                </a:solidFill>
                <a:latin typeface="TT52AEC0B4tCID"/>
              </a:rPr>
              <a:t> 실행가능한 제도</a:t>
            </a:r>
            <a:r>
              <a:rPr lang="en-US" altLang="ko-KR" sz="1600">
                <a:solidFill>
                  <a:srgbClr val="000000"/>
                </a:solidFill>
                <a:latin typeface="TT52AEC0B4tCID"/>
              </a:rPr>
              <a:t>/</a:t>
            </a:r>
            <a:r>
              <a:rPr lang="ko-KR" altLang="en-US" sz="1600">
                <a:solidFill>
                  <a:srgbClr val="000000"/>
                </a:solidFill>
                <a:latin typeface="TT52AEC0B4tCID"/>
              </a:rPr>
              <a:t>절차를 마련해야 함</a:t>
            </a:r>
            <a:endParaRPr lang="en-US" altLang="ko-KR" sz="1600">
              <a:solidFill>
                <a:srgbClr val="000000"/>
              </a:solidFill>
              <a:latin typeface="TT52AEC0B4tCID"/>
            </a:endParaRPr>
          </a:p>
          <a:p>
            <a:r>
              <a:rPr lang="en-US" altLang="ko-KR" sz="1600">
                <a:solidFill>
                  <a:srgbClr val="000000"/>
                </a:solidFill>
                <a:latin typeface="TT52AEC0B4tCID"/>
              </a:rPr>
              <a:t>    : AI</a:t>
            </a:r>
            <a:r>
              <a:rPr lang="ko-KR" altLang="en-US" sz="1600">
                <a:solidFill>
                  <a:srgbClr val="000000"/>
                </a:solidFill>
                <a:latin typeface="TT52AEC0B4tCID"/>
              </a:rPr>
              <a:t>윤리준수 점검리스트나 </a:t>
            </a:r>
            <a:r>
              <a:rPr lang="en-US" altLang="ko-KR" sz="1600">
                <a:solidFill>
                  <a:srgbClr val="000000"/>
                </a:solidFill>
                <a:latin typeface="TT52AEC0B4tCID"/>
              </a:rPr>
              <a:t> AI</a:t>
            </a:r>
            <a:r>
              <a:rPr lang="ko-KR" altLang="en-US" sz="1600">
                <a:solidFill>
                  <a:srgbClr val="000000"/>
                </a:solidFill>
                <a:latin typeface="TT52AEC0B4tCID"/>
              </a:rPr>
              <a:t>관련 윤리</a:t>
            </a:r>
            <a:r>
              <a:rPr lang="en-US" altLang="ko-KR" sz="1600">
                <a:solidFill>
                  <a:srgbClr val="000000"/>
                </a:solidFill>
                <a:latin typeface="TT52AEC0B4tCID"/>
              </a:rPr>
              <a:t>/</a:t>
            </a:r>
            <a:r>
              <a:rPr lang="ko-KR" altLang="en-US" sz="1600">
                <a:solidFill>
                  <a:srgbClr val="000000"/>
                </a:solidFill>
                <a:latin typeface="TT52AEC0B4tCID"/>
              </a:rPr>
              <a:t>법제도 영향평가 수행 등</a:t>
            </a:r>
            <a:endParaRPr lang="ko-KR" altLang="en-US"/>
          </a:p>
        </p:txBody>
      </p:sp>
      <p:pic>
        <p:nvPicPr>
          <p:cNvPr id="3" name="그림 2">
            <a:extLst>
              <a:ext uri="{FF2B5EF4-FFF2-40B4-BE49-F238E27FC236}">
                <a16:creationId xmlns:a16="http://schemas.microsoft.com/office/drawing/2014/main" id="{C6F6A376-6492-421E-9F63-9825F1BFE1CD}"/>
              </a:ext>
            </a:extLst>
          </p:cNvPr>
          <p:cNvPicPr>
            <a:picLocks noChangeAspect="1"/>
          </p:cNvPicPr>
          <p:nvPr/>
        </p:nvPicPr>
        <p:blipFill>
          <a:blip r:embed="rId2"/>
          <a:stretch>
            <a:fillRect/>
          </a:stretch>
        </p:blipFill>
        <p:spPr>
          <a:xfrm>
            <a:off x="1519237" y="3003798"/>
            <a:ext cx="6105525" cy="1828800"/>
          </a:xfrm>
          <a:prstGeom prst="rect">
            <a:avLst/>
          </a:prstGeom>
        </p:spPr>
      </p:pic>
    </p:spTree>
    <p:extLst>
      <p:ext uri="{BB962C8B-B14F-4D97-AF65-F5344CB8AC3E}">
        <p14:creationId xmlns:p14="http://schemas.microsoft.com/office/powerpoint/2010/main" val="4224806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805A4706-77CF-4E94-B73D-BE4D72D78952}"/>
              </a:ext>
            </a:extLst>
          </p:cNvPr>
          <p:cNvSpPr/>
          <p:nvPr/>
        </p:nvSpPr>
        <p:spPr>
          <a:xfrm>
            <a:off x="467544" y="555526"/>
            <a:ext cx="1298753" cy="369332"/>
          </a:xfrm>
          <a:prstGeom prst="rect">
            <a:avLst/>
          </a:prstGeom>
        </p:spPr>
        <p:txBody>
          <a:bodyPr wrap="none">
            <a:spAutoFit/>
          </a:bodyPr>
          <a:lstStyle/>
          <a:p>
            <a:r>
              <a:rPr lang="en-US" altLang="ko-KR">
                <a:solidFill>
                  <a:srgbClr val="000000"/>
                </a:solidFill>
                <a:latin typeface="TT52AEC0B4tCID"/>
              </a:rPr>
              <a:t>AI</a:t>
            </a:r>
            <a:r>
              <a:rPr lang="ko-KR" altLang="en-US">
                <a:solidFill>
                  <a:srgbClr val="000000"/>
                </a:solidFill>
                <a:latin typeface="TT52AEC0B4tCID"/>
              </a:rPr>
              <a:t>윤리기준</a:t>
            </a:r>
            <a:endParaRPr lang="ko-KR" altLang="en-US"/>
          </a:p>
        </p:txBody>
      </p:sp>
      <p:sp>
        <p:nvSpPr>
          <p:cNvPr id="4" name="직사각형 3">
            <a:extLst>
              <a:ext uri="{FF2B5EF4-FFF2-40B4-BE49-F238E27FC236}">
                <a16:creationId xmlns:a16="http://schemas.microsoft.com/office/drawing/2014/main" id="{F1261D02-CA6C-4142-BCB7-F42700F38422}"/>
              </a:ext>
            </a:extLst>
          </p:cNvPr>
          <p:cNvSpPr/>
          <p:nvPr/>
        </p:nvSpPr>
        <p:spPr>
          <a:xfrm>
            <a:off x="431850" y="1203598"/>
            <a:ext cx="7596534" cy="1200329"/>
          </a:xfrm>
          <a:prstGeom prst="rect">
            <a:avLst/>
          </a:prstGeom>
        </p:spPr>
        <p:txBody>
          <a:bodyPr wrap="square">
            <a:spAutoFit/>
          </a:bodyPr>
          <a:lstStyle/>
          <a:p>
            <a:r>
              <a:rPr lang="ko-KR" altLang="en-US">
                <a:solidFill>
                  <a:srgbClr val="000000"/>
                </a:solidFill>
                <a:latin typeface="T4"/>
              </a:rPr>
              <a:t>정부의 </a:t>
            </a:r>
            <a:r>
              <a:rPr lang="ko-KR" altLang="en-US">
                <a:solidFill>
                  <a:srgbClr val="000000"/>
                </a:solidFill>
                <a:latin typeface="T5"/>
              </a:rPr>
              <a:t>‘</a:t>
            </a:r>
            <a:r>
              <a:rPr lang="ko-KR" altLang="en-US">
                <a:solidFill>
                  <a:srgbClr val="000000"/>
                </a:solidFill>
                <a:latin typeface="T4"/>
              </a:rPr>
              <a:t>사</a:t>
            </a:r>
            <a:r>
              <a:rPr lang="ko-KR" altLang="en-US">
                <a:solidFill>
                  <a:srgbClr val="000000"/>
                </a:solidFill>
                <a:latin typeface="T5"/>
              </a:rPr>
              <a:t>람</a:t>
            </a:r>
            <a:r>
              <a:rPr lang="ko-KR" altLang="en-US">
                <a:solidFill>
                  <a:srgbClr val="000000"/>
                </a:solidFill>
                <a:latin typeface="T4"/>
              </a:rPr>
              <a:t>이 중심이 되는 인공지</a:t>
            </a:r>
            <a:r>
              <a:rPr lang="ko-KR" altLang="en-US">
                <a:solidFill>
                  <a:srgbClr val="000000"/>
                </a:solidFill>
                <a:latin typeface="T5"/>
              </a:rPr>
              <a:t>능 </a:t>
            </a:r>
            <a:r>
              <a:rPr lang="ko-KR" altLang="en-US">
                <a:solidFill>
                  <a:srgbClr val="000000"/>
                </a:solidFill>
                <a:latin typeface="T4"/>
              </a:rPr>
              <a:t>윤리기준</a:t>
            </a:r>
            <a:r>
              <a:rPr lang="ko-KR" altLang="en-US">
                <a:solidFill>
                  <a:srgbClr val="000000"/>
                </a:solidFill>
                <a:latin typeface="T5"/>
              </a:rPr>
              <a:t>’</a:t>
            </a:r>
            <a:r>
              <a:rPr lang="en-US" altLang="ko-KR">
                <a:solidFill>
                  <a:srgbClr val="000000"/>
                </a:solidFill>
                <a:latin typeface="T4"/>
              </a:rPr>
              <a:t>(2</a:t>
            </a:r>
            <a:r>
              <a:rPr lang="en-US" altLang="ko-KR">
                <a:solidFill>
                  <a:srgbClr val="000000"/>
                </a:solidFill>
                <a:latin typeface="T5"/>
              </a:rPr>
              <a:t>0</a:t>
            </a:r>
            <a:r>
              <a:rPr lang="en-US" altLang="ko-KR">
                <a:solidFill>
                  <a:srgbClr val="000000"/>
                </a:solidFill>
                <a:latin typeface="T4"/>
              </a:rPr>
              <a:t>2</a:t>
            </a:r>
            <a:r>
              <a:rPr lang="en-US" altLang="ko-KR">
                <a:solidFill>
                  <a:srgbClr val="000000"/>
                </a:solidFill>
                <a:latin typeface="T5"/>
              </a:rPr>
              <a:t>0</a:t>
            </a:r>
            <a:r>
              <a:rPr lang="en-US" altLang="ko-KR">
                <a:solidFill>
                  <a:srgbClr val="000000"/>
                </a:solidFill>
                <a:latin typeface="T4"/>
              </a:rPr>
              <a:t>)</a:t>
            </a:r>
          </a:p>
          <a:p>
            <a:r>
              <a:rPr lang="ko-KR" altLang="en-US">
                <a:solidFill>
                  <a:srgbClr val="000000"/>
                </a:solidFill>
                <a:latin typeface="T9"/>
              </a:rPr>
              <a:t>카카</a:t>
            </a:r>
            <a:r>
              <a:rPr lang="ko-KR" altLang="en-US">
                <a:solidFill>
                  <a:srgbClr val="000000"/>
                </a:solidFill>
                <a:latin typeface="T4"/>
              </a:rPr>
              <a:t>오 알고리</a:t>
            </a:r>
            <a:r>
              <a:rPr lang="ko-KR" altLang="en-US">
                <a:solidFill>
                  <a:srgbClr val="000000"/>
                </a:solidFill>
                <a:latin typeface="T5"/>
              </a:rPr>
              <a:t>즘 </a:t>
            </a:r>
            <a:r>
              <a:rPr lang="ko-KR" altLang="en-US">
                <a:solidFill>
                  <a:srgbClr val="000000"/>
                </a:solidFill>
                <a:latin typeface="T4"/>
              </a:rPr>
              <a:t>윤리 </a:t>
            </a:r>
            <a:r>
              <a:rPr lang="ko-KR" altLang="en-US">
                <a:solidFill>
                  <a:srgbClr val="000000"/>
                </a:solidFill>
                <a:latin typeface="T5"/>
              </a:rPr>
              <a:t>헌</a:t>
            </a:r>
            <a:r>
              <a:rPr lang="ko-KR" altLang="en-US">
                <a:solidFill>
                  <a:srgbClr val="000000"/>
                </a:solidFill>
                <a:latin typeface="T4"/>
              </a:rPr>
              <a:t>장</a:t>
            </a:r>
            <a:r>
              <a:rPr lang="en-US" altLang="ko-KR">
                <a:solidFill>
                  <a:srgbClr val="000000"/>
                </a:solidFill>
                <a:latin typeface="T4"/>
              </a:rPr>
              <a:t>(2</a:t>
            </a:r>
            <a:r>
              <a:rPr lang="en-US" altLang="ko-KR">
                <a:solidFill>
                  <a:srgbClr val="000000"/>
                </a:solidFill>
                <a:latin typeface="T5"/>
              </a:rPr>
              <a:t>0</a:t>
            </a:r>
            <a:r>
              <a:rPr lang="en-US" altLang="ko-KR">
                <a:solidFill>
                  <a:srgbClr val="000000"/>
                </a:solidFill>
                <a:latin typeface="T4"/>
              </a:rPr>
              <a:t>1</a:t>
            </a:r>
            <a:r>
              <a:rPr lang="en-US" altLang="ko-KR">
                <a:solidFill>
                  <a:srgbClr val="000000"/>
                </a:solidFill>
                <a:latin typeface="T9"/>
              </a:rPr>
              <a:t>8</a:t>
            </a:r>
            <a:r>
              <a:rPr lang="en-US" altLang="ko-KR">
                <a:solidFill>
                  <a:srgbClr val="000000"/>
                </a:solidFill>
                <a:latin typeface="T4"/>
              </a:rPr>
              <a:t>)</a:t>
            </a:r>
          </a:p>
          <a:p>
            <a:r>
              <a:rPr lang="ko-KR" altLang="en-US">
                <a:solidFill>
                  <a:srgbClr val="000000"/>
                </a:solidFill>
                <a:latin typeface="T9"/>
              </a:rPr>
              <a:t>네</a:t>
            </a:r>
            <a:r>
              <a:rPr lang="ko-KR" altLang="en-US">
                <a:solidFill>
                  <a:srgbClr val="000000"/>
                </a:solidFill>
                <a:latin typeface="T4"/>
              </a:rPr>
              <a:t>이버</a:t>
            </a:r>
            <a:r>
              <a:rPr lang="en-US" altLang="ko-KR">
                <a:solidFill>
                  <a:srgbClr val="000000"/>
                </a:solidFill>
                <a:latin typeface="T4"/>
              </a:rPr>
              <a:t>AI</a:t>
            </a:r>
            <a:r>
              <a:rPr lang="ko-KR" altLang="en-US">
                <a:solidFill>
                  <a:srgbClr val="000000"/>
                </a:solidFill>
                <a:latin typeface="T4"/>
              </a:rPr>
              <a:t>윤리준</a:t>
            </a:r>
            <a:r>
              <a:rPr lang="ko-KR" altLang="en-US">
                <a:solidFill>
                  <a:srgbClr val="000000"/>
                </a:solidFill>
                <a:latin typeface="T5"/>
              </a:rPr>
              <a:t>칙</a:t>
            </a:r>
            <a:r>
              <a:rPr lang="en-US" altLang="ko-KR">
                <a:solidFill>
                  <a:srgbClr val="000000"/>
                </a:solidFill>
                <a:latin typeface="T4"/>
              </a:rPr>
              <a:t>(2</a:t>
            </a:r>
            <a:r>
              <a:rPr lang="en-US" altLang="ko-KR">
                <a:solidFill>
                  <a:srgbClr val="000000"/>
                </a:solidFill>
                <a:latin typeface="T5"/>
              </a:rPr>
              <a:t>0</a:t>
            </a:r>
            <a:r>
              <a:rPr lang="en-US" altLang="ko-KR">
                <a:solidFill>
                  <a:srgbClr val="000000"/>
                </a:solidFill>
                <a:latin typeface="T4"/>
              </a:rPr>
              <a:t>21)</a:t>
            </a:r>
            <a:br>
              <a:rPr lang="ko-KR" altLang="en-US"/>
            </a:br>
            <a:endParaRPr lang="ko-KR" altLang="en-US"/>
          </a:p>
        </p:txBody>
      </p:sp>
    </p:spTree>
    <p:extLst>
      <p:ext uri="{BB962C8B-B14F-4D97-AF65-F5344CB8AC3E}">
        <p14:creationId xmlns:p14="http://schemas.microsoft.com/office/powerpoint/2010/main" val="332855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C4014477-749B-49A7-AB52-2DC574653F7A}"/>
              </a:ext>
            </a:extLst>
          </p:cNvPr>
          <p:cNvSpPr/>
          <p:nvPr/>
        </p:nvSpPr>
        <p:spPr>
          <a:xfrm>
            <a:off x="251520" y="483518"/>
            <a:ext cx="2068195" cy="369332"/>
          </a:xfrm>
          <a:prstGeom prst="rect">
            <a:avLst/>
          </a:prstGeom>
        </p:spPr>
        <p:txBody>
          <a:bodyPr wrap="none">
            <a:spAutoFit/>
          </a:bodyPr>
          <a:lstStyle/>
          <a:p>
            <a:r>
              <a:rPr lang="ko-KR" altLang="en-US" b="1">
                <a:solidFill>
                  <a:srgbClr val="1C1C1C"/>
                </a:solidFill>
                <a:latin typeface="Gulim" panose="020B0600000101010101" pitchFamily="50" charset="-127"/>
                <a:ea typeface="Gulim" panose="020B0600000101010101" pitchFamily="50" charset="-127"/>
              </a:rPr>
              <a:t>지능정보화 기본법</a:t>
            </a:r>
            <a:endParaRPr lang="ko-KR" altLang="en-US" b="1" i="0">
              <a:solidFill>
                <a:srgbClr val="1C1C1C"/>
              </a:solidFill>
              <a:effectLst/>
              <a:latin typeface="Gulim" panose="020B0600000101010101" pitchFamily="50" charset="-127"/>
              <a:ea typeface="Gulim" panose="020B0600000101010101" pitchFamily="50" charset="-127"/>
            </a:endParaRPr>
          </a:p>
        </p:txBody>
      </p:sp>
    </p:spTree>
    <p:extLst>
      <p:ext uri="{BB962C8B-B14F-4D97-AF65-F5344CB8AC3E}">
        <p14:creationId xmlns:p14="http://schemas.microsoft.com/office/powerpoint/2010/main" val="1616460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C4014477-749B-49A7-AB52-2DC574653F7A}"/>
              </a:ext>
            </a:extLst>
          </p:cNvPr>
          <p:cNvSpPr/>
          <p:nvPr/>
        </p:nvSpPr>
        <p:spPr>
          <a:xfrm>
            <a:off x="251520" y="483518"/>
            <a:ext cx="3265638" cy="369332"/>
          </a:xfrm>
          <a:prstGeom prst="rect">
            <a:avLst/>
          </a:prstGeom>
        </p:spPr>
        <p:txBody>
          <a:bodyPr wrap="none">
            <a:spAutoFit/>
          </a:bodyPr>
          <a:lstStyle/>
          <a:p>
            <a:r>
              <a:rPr lang="ko-KR" altLang="en-US"/>
              <a:t>금융 분야 </a:t>
            </a:r>
            <a:r>
              <a:rPr lang="en-US" altLang="ko-KR"/>
              <a:t>AI </a:t>
            </a:r>
            <a:r>
              <a:rPr lang="ko-KR" altLang="en-US"/>
              <a:t>윤리 가이드라인</a:t>
            </a:r>
            <a:endParaRPr lang="ko-KR" altLang="en-US" b="1" i="0">
              <a:solidFill>
                <a:srgbClr val="1C1C1C"/>
              </a:solidFill>
              <a:effectLst/>
              <a:latin typeface="Gulim" panose="020B0600000101010101" pitchFamily="50" charset="-127"/>
              <a:ea typeface="Gulim" panose="020B0600000101010101" pitchFamily="50" charset="-127"/>
            </a:endParaRPr>
          </a:p>
        </p:txBody>
      </p:sp>
    </p:spTree>
    <p:extLst>
      <p:ext uri="{BB962C8B-B14F-4D97-AF65-F5344CB8AC3E}">
        <p14:creationId xmlns:p14="http://schemas.microsoft.com/office/powerpoint/2010/main" val="2831693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9AC8185A-0300-4BB9-9BED-3883780A0DB5}"/>
              </a:ext>
            </a:extLst>
          </p:cNvPr>
          <p:cNvSpPr/>
          <p:nvPr/>
        </p:nvSpPr>
        <p:spPr>
          <a:xfrm>
            <a:off x="251520" y="483518"/>
            <a:ext cx="1768433" cy="1200329"/>
          </a:xfrm>
          <a:prstGeom prst="rect">
            <a:avLst/>
          </a:prstGeom>
        </p:spPr>
        <p:txBody>
          <a:bodyPr wrap="none">
            <a:spAutoFit/>
          </a:bodyPr>
          <a:lstStyle/>
          <a:p>
            <a:r>
              <a:rPr lang="ko-KR" altLang="en-US"/>
              <a:t>영혼</a:t>
            </a:r>
            <a:r>
              <a:rPr lang="en-US" altLang="ko-KR"/>
              <a:t>, AI</a:t>
            </a:r>
            <a:r>
              <a:rPr lang="ko-KR" altLang="en-US"/>
              <a:t>의 권리</a:t>
            </a:r>
            <a:endParaRPr lang="en-US" altLang="ko-KR"/>
          </a:p>
          <a:p>
            <a:endParaRPr lang="en-US" altLang="ko-KR"/>
          </a:p>
          <a:p>
            <a:r>
              <a:rPr lang="ko-KR" altLang="en-US"/>
              <a:t>자율</a:t>
            </a:r>
            <a:endParaRPr lang="en-US" altLang="ko-KR"/>
          </a:p>
          <a:p>
            <a:endParaRPr lang="ko-KR" altLang="en-US" b="1" i="0">
              <a:solidFill>
                <a:srgbClr val="1C1C1C"/>
              </a:solidFill>
              <a:effectLst/>
              <a:latin typeface="Gulim" panose="020B0600000101010101" pitchFamily="50" charset="-127"/>
              <a:ea typeface="Gulim" panose="020B0600000101010101" pitchFamily="50" charset="-127"/>
            </a:endParaRPr>
          </a:p>
        </p:txBody>
      </p:sp>
      <p:sp>
        <p:nvSpPr>
          <p:cNvPr id="3" name="직사각형 2">
            <a:extLst>
              <a:ext uri="{FF2B5EF4-FFF2-40B4-BE49-F238E27FC236}">
                <a16:creationId xmlns:a16="http://schemas.microsoft.com/office/drawing/2014/main" id="{47553A07-B47A-4322-9EDE-6342FBCF59BE}"/>
              </a:ext>
            </a:extLst>
          </p:cNvPr>
          <p:cNvSpPr/>
          <p:nvPr/>
        </p:nvSpPr>
        <p:spPr>
          <a:xfrm>
            <a:off x="2195736" y="1129229"/>
            <a:ext cx="4572000" cy="3693319"/>
          </a:xfrm>
          <a:prstGeom prst="rect">
            <a:avLst/>
          </a:prstGeom>
        </p:spPr>
        <p:txBody>
          <a:bodyPr>
            <a:spAutoFit/>
          </a:bodyPr>
          <a:lstStyle/>
          <a:p>
            <a:r>
              <a:rPr lang="en-US" altLang="ko-KR">
                <a:solidFill>
                  <a:srgbClr val="000000"/>
                </a:solidFill>
                <a:latin typeface="TT52AEC0B4tCID"/>
              </a:rPr>
              <a:t>IEEE</a:t>
            </a:r>
            <a:r>
              <a:rPr lang="ko-KR" altLang="en-US">
                <a:solidFill>
                  <a:srgbClr val="000000"/>
                </a:solidFill>
                <a:latin typeface="TT52AEC0B4tCID"/>
              </a:rPr>
              <a:t>에서 이미 가장 기초적인 형태의 </a:t>
            </a:r>
            <a:r>
              <a:rPr lang="en-US" altLang="ko-KR">
                <a:solidFill>
                  <a:srgbClr val="000000"/>
                </a:solidFill>
                <a:latin typeface="TT52AEC0B4tCID"/>
              </a:rPr>
              <a:t>AI ‘</a:t>
            </a:r>
            <a:r>
              <a:rPr lang="ko-KR" altLang="en-US">
                <a:solidFill>
                  <a:srgbClr val="000000"/>
                </a:solidFill>
                <a:latin typeface="TT52AEC0B4tCID"/>
              </a:rPr>
              <a:t>윤리 표준’을 제정하고</a:t>
            </a:r>
            <a:br>
              <a:rPr lang="ko-KR" altLang="en-US">
                <a:solidFill>
                  <a:srgbClr val="000000"/>
                </a:solidFill>
                <a:latin typeface="TT52AEC0B4tCID"/>
              </a:rPr>
            </a:br>
            <a:r>
              <a:rPr lang="ko-KR" altLang="en-US">
                <a:solidFill>
                  <a:srgbClr val="000000"/>
                </a:solidFill>
                <a:latin typeface="TT52AEC0B4tCID"/>
              </a:rPr>
              <a:t>있다는 사실이다</a:t>
            </a:r>
            <a:r>
              <a:rPr lang="en-US" altLang="ko-KR">
                <a:solidFill>
                  <a:srgbClr val="000000"/>
                </a:solidFill>
                <a:latin typeface="TT52AEC0B4tCID"/>
              </a:rPr>
              <a:t>. IEEE</a:t>
            </a:r>
            <a:r>
              <a:rPr lang="ko-KR" altLang="en-US">
                <a:solidFill>
                  <a:srgbClr val="000000"/>
                </a:solidFill>
                <a:latin typeface="TT52AEC0B4tCID"/>
              </a:rPr>
              <a:t>는 상당 기간의 의견 수렴을 거쳐서 추상적인 윤리 원칙을 </a:t>
            </a:r>
            <a:r>
              <a:rPr lang="en-US" altLang="ko-KR">
                <a:solidFill>
                  <a:srgbClr val="000000"/>
                </a:solidFill>
                <a:latin typeface="TT52AEC0B4tCID"/>
              </a:rPr>
              <a:t>AI </a:t>
            </a:r>
            <a:r>
              <a:rPr lang="ko-KR" altLang="en-US">
                <a:solidFill>
                  <a:srgbClr val="000000"/>
                </a:solidFill>
                <a:latin typeface="TT52AEC0B4tCID"/>
              </a:rPr>
              <a:t>설계</a:t>
            </a:r>
            <a:br>
              <a:rPr lang="ko-KR" altLang="en-US">
                <a:solidFill>
                  <a:srgbClr val="000000"/>
                </a:solidFill>
                <a:latin typeface="TT52AEC0B4tCID"/>
              </a:rPr>
            </a:br>
            <a:r>
              <a:rPr lang="ko-KR" altLang="en-US">
                <a:solidFill>
                  <a:srgbClr val="000000"/>
                </a:solidFill>
                <a:latin typeface="TT52AEC0B4tCID"/>
              </a:rPr>
              <a:t>과정에서 어떻게 반영할 지에 대한 연구를 진행했고 이를 </a:t>
            </a:r>
            <a:r>
              <a:rPr lang="en-US" altLang="ko-KR">
                <a:solidFill>
                  <a:srgbClr val="000000"/>
                </a:solidFill>
                <a:latin typeface="TT52AEC0B4tCID"/>
              </a:rPr>
              <a:t>Ethically Aligned Design</a:t>
            </a:r>
            <a:r>
              <a:rPr lang="ko-KR" altLang="en-US">
                <a:solidFill>
                  <a:srgbClr val="000000"/>
                </a:solidFill>
                <a:latin typeface="TT52AEC0B4tCID"/>
              </a:rPr>
              <a:t>이라</a:t>
            </a:r>
            <a:br>
              <a:rPr lang="ko-KR" altLang="en-US">
                <a:solidFill>
                  <a:srgbClr val="000000"/>
                </a:solidFill>
                <a:latin typeface="TT52AEC0B4tCID"/>
              </a:rPr>
            </a:br>
            <a:r>
              <a:rPr lang="ko-KR" altLang="en-US">
                <a:solidFill>
                  <a:srgbClr val="000000"/>
                </a:solidFill>
                <a:latin typeface="TT52AEC0B4tCID"/>
              </a:rPr>
              <a:t>는 개념으로 이미 제시한 바 있다</a:t>
            </a:r>
            <a:r>
              <a:rPr lang="en-US" altLang="ko-KR">
                <a:solidFill>
                  <a:srgbClr val="000000"/>
                </a:solidFill>
                <a:latin typeface="TT52AEC0B4tCID"/>
              </a:rPr>
              <a:t>. IEEE</a:t>
            </a:r>
            <a:r>
              <a:rPr lang="ko-KR" altLang="en-US">
                <a:solidFill>
                  <a:srgbClr val="000000"/>
                </a:solidFill>
                <a:latin typeface="TT52AEC0B4tCID"/>
              </a:rPr>
              <a:t>는 여기에 그치지 않고 이를 </a:t>
            </a:r>
            <a:r>
              <a:rPr lang="en-US" altLang="ko-KR">
                <a:solidFill>
                  <a:srgbClr val="000000"/>
                </a:solidFill>
                <a:latin typeface="TT52AEC0B4tCID"/>
              </a:rPr>
              <a:t>AI </a:t>
            </a:r>
            <a:r>
              <a:rPr lang="ko-KR" altLang="en-US">
                <a:solidFill>
                  <a:srgbClr val="000000"/>
                </a:solidFill>
                <a:latin typeface="TT52AEC0B4tCID"/>
              </a:rPr>
              <a:t>설계의 윤리적</a:t>
            </a:r>
            <a:br>
              <a:rPr lang="ko-KR" altLang="en-US">
                <a:solidFill>
                  <a:srgbClr val="000000"/>
                </a:solidFill>
                <a:latin typeface="TT52AEC0B4tCID"/>
              </a:rPr>
            </a:br>
            <a:r>
              <a:rPr lang="ko-KR" altLang="en-US">
                <a:solidFill>
                  <a:srgbClr val="000000"/>
                </a:solidFill>
                <a:latin typeface="TT52AEC0B4tCID"/>
              </a:rPr>
              <a:t>적합성을 평가하는 산업 기준 개발로 연결하고 있는데 현재 가장 일반적인 수준의 </a:t>
            </a:r>
            <a:r>
              <a:rPr lang="en-US" altLang="ko-KR">
                <a:solidFill>
                  <a:srgbClr val="000000"/>
                </a:solidFill>
                <a:latin typeface="TT52AEC0B4tCID"/>
              </a:rPr>
              <a:t>P7000</a:t>
            </a:r>
            <a:r>
              <a:rPr lang="ko-KR" altLang="en-US"/>
              <a:t> </a:t>
            </a:r>
            <a:endParaRPr lang="en-US" altLang="ko-KR"/>
          </a:p>
          <a:p>
            <a:endParaRPr lang="en-US" altLang="ko-KR"/>
          </a:p>
          <a:p>
            <a:r>
              <a:rPr lang="ko-KR" altLang="en-US"/>
              <a:t>개인정보영향평가 </a:t>
            </a:r>
            <a:r>
              <a:rPr lang="en-US" altLang="ko-KR"/>
              <a:t>-&gt; AI</a:t>
            </a:r>
            <a:r>
              <a:rPr lang="ko-KR" altLang="en-US"/>
              <a:t>윤리영향평가</a:t>
            </a:r>
          </a:p>
        </p:txBody>
      </p:sp>
    </p:spTree>
    <p:extLst>
      <p:ext uri="{BB962C8B-B14F-4D97-AF65-F5344CB8AC3E}">
        <p14:creationId xmlns:p14="http://schemas.microsoft.com/office/powerpoint/2010/main" val="189025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BF3F9F56-B7CC-4D45-82CC-F652E106E3C4}"/>
              </a:ext>
            </a:extLst>
          </p:cNvPr>
          <p:cNvSpPr/>
          <p:nvPr/>
        </p:nvSpPr>
        <p:spPr>
          <a:xfrm>
            <a:off x="323528" y="483518"/>
            <a:ext cx="4572000" cy="2585323"/>
          </a:xfrm>
          <a:prstGeom prst="rect">
            <a:avLst/>
          </a:prstGeom>
        </p:spPr>
        <p:txBody>
          <a:bodyPr>
            <a:spAutoFit/>
          </a:bodyPr>
          <a:lstStyle/>
          <a:p>
            <a:r>
              <a:rPr lang="ko-KR" altLang="en-US">
                <a:solidFill>
                  <a:srgbClr val="000000"/>
                </a:solidFill>
                <a:latin typeface="TT52AEC0B4tCID"/>
              </a:rPr>
              <a:t>데이터 수집 과정에서</a:t>
            </a:r>
            <a:br>
              <a:rPr lang="ko-KR" altLang="en-US">
                <a:solidFill>
                  <a:srgbClr val="000000"/>
                </a:solidFill>
                <a:latin typeface="TT52AEC0B4tCID"/>
              </a:rPr>
            </a:br>
            <a:r>
              <a:rPr lang="ko-KR" altLang="en-US">
                <a:solidFill>
                  <a:srgbClr val="000000"/>
                </a:solidFill>
                <a:latin typeface="TT52AEC0B4tCID"/>
              </a:rPr>
              <a:t>‘자발적 동의’를 받기만 했다고 모든 문제가 해결되는 것도 아니다</a:t>
            </a:r>
            <a:r>
              <a:rPr lang="en-US" altLang="ko-KR">
                <a:solidFill>
                  <a:srgbClr val="000000"/>
                </a:solidFill>
                <a:latin typeface="TT52AEC0B4tCID"/>
              </a:rPr>
              <a:t>. </a:t>
            </a:r>
            <a:r>
              <a:rPr lang="ko-KR" altLang="en-US">
                <a:solidFill>
                  <a:srgbClr val="000000"/>
                </a:solidFill>
                <a:latin typeface="TT52AEC0B4tCID"/>
              </a:rPr>
              <a:t>여러 윤리적 원칙과의</a:t>
            </a:r>
            <a:br>
              <a:rPr lang="ko-KR" altLang="en-US">
                <a:solidFill>
                  <a:srgbClr val="000000"/>
                </a:solidFill>
                <a:latin typeface="TT52AEC0B4tCID"/>
              </a:rPr>
            </a:br>
            <a:r>
              <a:rPr lang="ko-KR" altLang="en-US">
                <a:solidFill>
                  <a:srgbClr val="000000"/>
                </a:solidFill>
                <a:latin typeface="TT52AEC0B4tCID"/>
              </a:rPr>
              <a:t>충돌 가능성을 데이터 선별 규칙을 통해 구현해서 결국에는 수집된 데이터 중에서 윤리적</a:t>
            </a:r>
            <a:br>
              <a:rPr lang="ko-KR" altLang="en-US">
                <a:solidFill>
                  <a:srgbClr val="000000"/>
                </a:solidFill>
                <a:latin typeface="TT52AEC0B4tCID"/>
              </a:rPr>
            </a:br>
            <a:r>
              <a:rPr lang="ko-KR" altLang="en-US">
                <a:solidFill>
                  <a:srgbClr val="000000"/>
                </a:solidFill>
                <a:latin typeface="TT52AEC0B4tCID"/>
              </a:rPr>
              <a:t>으로 사용가능한 데이터만을 사용</a:t>
            </a:r>
            <a:r>
              <a:rPr lang="ko-KR" altLang="en-US"/>
              <a:t> </a:t>
            </a:r>
            <a:br>
              <a:rPr lang="ko-KR" altLang="en-US"/>
            </a:br>
            <a:endParaRPr lang="ko-KR" altLang="en-US"/>
          </a:p>
        </p:txBody>
      </p:sp>
    </p:spTree>
    <p:extLst>
      <p:ext uri="{BB962C8B-B14F-4D97-AF65-F5344CB8AC3E}">
        <p14:creationId xmlns:p14="http://schemas.microsoft.com/office/powerpoint/2010/main" val="1349691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직사각형 8">
            <a:extLst>
              <a:ext uri="{FF2B5EF4-FFF2-40B4-BE49-F238E27FC236}">
                <a16:creationId xmlns:a16="http://schemas.microsoft.com/office/drawing/2014/main" id="{7CF701E1-90DD-44A8-A500-8ED4E13629D2}"/>
              </a:ext>
            </a:extLst>
          </p:cNvPr>
          <p:cNvSpPr/>
          <p:nvPr/>
        </p:nvSpPr>
        <p:spPr>
          <a:xfrm>
            <a:off x="331552" y="410845"/>
            <a:ext cx="8426765" cy="4585871"/>
          </a:xfrm>
          <a:prstGeom prst="rect">
            <a:avLst/>
          </a:prstGeom>
        </p:spPr>
        <p:txBody>
          <a:bodyPr wrap="square">
            <a:spAutoFit/>
          </a:bodyPr>
          <a:lstStyle/>
          <a:p>
            <a:r>
              <a:rPr lang="ko-KR" altLang="en-US" sz="1600"/>
              <a:t>□ 윤리 </a:t>
            </a:r>
            <a:r>
              <a:rPr lang="en-US" altLang="ko-KR" sz="1600"/>
              <a:t>: “</a:t>
            </a:r>
            <a:r>
              <a:rPr lang="ko-KR" altLang="en-US" sz="1600"/>
              <a:t>사람으로서 마땅히 행하거나 지켜야 할 도리” </a:t>
            </a:r>
            <a:br>
              <a:rPr lang="ko-KR" altLang="en-US" sz="1600"/>
            </a:br>
            <a:endParaRPr lang="en-US" altLang="ko-KR" sz="1600"/>
          </a:p>
          <a:p>
            <a:br>
              <a:rPr lang="en-US" altLang="ko-KR" sz="1600"/>
            </a:br>
            <a:endParaRPr lang="en-US" altLang="ko-KR" sz="1600">
              <a:solidFill>
                <a:srgbClr val="333333"/>
              </a:solidFill>
              <a:latin typeface="segoe ui" panose="020B0502040204020203" pitchFamily="34" charset="0"/>
            </a:endParaRPr>
          </a:p>
          <a:p>
            <a:r>
              <a:rPr lang="ko-KR" altLang="en-US" sz="1600"/>
              <a:t>□ </a:t>
            </a:r>
            <a:r>
              <a:rPr lang="ko-KR" altLang="en-US" sz="1600">
                <a:solidFill>
                  <a:srgbClr val="333333"/>
                </a:solidFill>
                <a:latin typeface="segoe ui" panose="020B0502040204020203" pitchFamily="34" charset="0"/>
              </a:rPr>
              <a:t>윤리적 합의 </a:t>
            </a:r>
            <a:r>
              <a:rPr lang="en-US" altLang="ko-KR" sz="1600">
                <a:solidFill>
                  <a:srgbClr val="333333"/>
                </a:solidFill>
                <a:latin typeface="segoe ui" panose="020B0502040204020203" pitchFamily="34" charset="0"/>
              </a:rPr>
              <a:t>: </a:t>
            </a:r>
            <a:r>
              <a:rPr lang="ko-KR" altLang="en-US" sz="1600">
                <a:solidFill>
                  <a:srgbClr val="333333"/>
                </a:solidFill>
                <a:latin typeface="segoe ui" panose="020B0502040204020203" pitchFamily="34" charset="0"/>
              </a:rPr>
              <a:t>개인</a:t>
            </a:r>
            <a:r>
              <a:rPr lang="en-US" altLang="ko-KR" sz="1600">
                <a:solidFill>
                  <a:srgbClr val="333333"/>
                </a:solidFill>
                <a:latin typeface="segoe ui" panose="020B0502040204020203" pitchFamily="34" charset="0"/>
              </a:rPr>
              <a:t>/</a:t>
            </a:r>
            <a:r>
              <a:rPr lang="ko-KR" altLang="en-US" sz="1600">
                <a:solidFill>
                  <a:srgbClr val="333333"/>
                </a:solidFill>
                <a:latin typeface="segoe ui" panose="020B0502040204020203" pitchFamily="34" charset="0"/>
              </a:rPr>
              <a:t>기업</a:t>
            </a:r>
            <a:r>
              <a:rPr lang="en-US" altLang="ko-KR" sz="1600">
                <a:solidFill>
                  <a:srgbClr val="333333"/>
                </a:solidFill>
                <a:latin typeface="segoe ui" panose="020B0502040204020203" pitchFamily="34" charset="0"/>
              </a:rPr>
              <a:t>/</a:t>
            </a:r>
            <a:r>
              <a:rPr lang="ko-KR" altLang="en-US" sz="1600">
                <a:solidFill>
                  <a:srgbClr val="333333"/>
                </a:solidFill>
                <a:latin typeface="segoe ui" panose="020B0502040204020203" pitchFamily="34" charset="0"/>
              </a:rPr>
              <a:t>사회</a:t>
            </a:r>
            <a:r>
              <a:rPr lang="en-US" altLang="ko-KR" sz="1600">
                <a:solidFill>
                  <a:srgbClr val="333333"/>
                </a:solidFill>
                <a:latin typeface="segoe ui" panose="020B0502040204020203" pitchFamily="34" charset="0"/>
              </a:rPr>
              <a:t>/</a:t>
            </a:r>
            <a:r>
              <a:rPr lang="ko-KR" altLang="en-US" sz="1600">
                <a:solidFill>
                  <a:srgbClr val="333333"/>
                </a:solidFill>
                <a:latin typeface="segoe ui" panose="020B0502040204020203" pitchFamily="34" charset="0"/>
              </a:rPr>
              <a:t>법적 가치의 지향점을 고려하여 </a:t>
            </a:r>
            <a:endParaRPr lang="en-US" altLang="ko-KR" sz="1600">
              <a:solidFill>
                <a:srgbClr val="333333"/>
              </a:solidFill>
              <a:latin typeface="segoe ui" panose="020B0502040204020203" pitchFamily="34" charset="0"/>
            </a:endParaRPr>
          </a:p>
          <a:p>
            <a:r>
              <a:rPr lang="en-US" altLang="ko-KR" sz="1600">
                <a:solidFill>
                  <a:srgbClr val="333333"/>
                </a:solidFill>
                <a:latin typeface="segoe ui" panose="020B0502040204020203" pitchFamily="34" charset="0"/>
              </a:rPr>
              <a:t>                      </a:t>
            </a:r>
            <a:r>
              <a:rPr lang="ko-KR" altLang="en-US" sz="1600">
                <a:solidFill>
                  <a:srgbClr val="333333"/>
                </a:solidFill>
                <a:latin typeface="segoe ui" panose="020B0502040204020203" pitchFamily="34" charset="0"/>
              </a:rPr>
              <a:t>핵심존중가치를 균형있게 존중하는 방식으로 </a:t>
            </a:r>
            <a:r>
              <a:rPr lang="en-US" altLang="ko-KR" sz="1600">
                <a:solidFill>
                  <a:srgbClr val="333333"/>
                </a:solidFill>
                <a:latin typeface="segoe ui" panose="020B0502040204020203" pitchFamily="34" charset="0"/>
              </a:rPr>
              <a:t>AI</a:t>
            </a:r>
            <a:r>
              <a:rPr lang="ko-KR" altLang="en-US" sz="1600">
                <a:solidFill>
                  <a:srgbClr val="333333"/>
                </a:solidFill>
                <a:latin typeface="segoe ui" panose="020B0502040204020203" pitchFamily="34" charset="0"/>
              </a:rPr>
              <a:t>를 개발</a:t>
            </a:r>
            <a:r>
              <a:rPr lang="en-US" altLang="ko-KR" sz="1600">
                <a:solidFill>
                  <a:srgbClr val="333333"/>
                </a:solidFill>
                <a:latin typeface="segoe ui" panose="020B0502040204020203" pitchFamily="34" charset="0"/>
              </a:rPr>
              <a:t>/</a:t>
            </a:r>
            <a:r>
              <a:rPr lang="ko-KR" altLang="en-US" sz="1600">
                <a:solidFill>
                  <a:srgbClr val="333333"/>
                </a:solidFill>
                <a:latin typeface="segoe ui" panose="020B0502040204020203" pitchFamily="34" charset="0"/>
              </a:rPr>
              <a:t>활용하기</a:t>
            </a:r>
            <a:endParaRPr lang="en-US" altLang="ko-KR" sz="1600">
              <a:solidFill>
                <a:srgbClr val="333333"/>
              </a:solidFill>
              <a:latin typeface="segoe ui" panose="020B0502040204020203" pitchFamily="34" charset="0"/>
            </a:endParaRPr>
          </a:p>
          <a:p>
            <a:r>
              <a:rPr lang="en-US" altLang="ko-KR" sz="1600">
                <a:solidFill>
                  <a:srgbClr val="333333"/>
                </a:solidFill>
                <a:latin typeface="segoe ui" panose="020B0502040204020203" pitchFamily="34" charset="0"/>
              </a:rPr>
              <a:t>                      </a:t>
            </a:r>
            <a:r>
              <a:rPr lang="ko-KR" altLang="en-US" sz="1600">
                <a:solidFill>
                  <a:srgbClr val="333333"/>
                </a:solidFill>
                <a:latin typeface="segoe ui" panose="020B0502040204020203" pitchFamily="34" charset="0"/>
              </a:rPr>
              <a:t>위한 합의적 절충점을 제도적 장치로 마련 </a:t>
            </a:r>
            <a:r>
              <a:rPr lang="en-US" altLang="ko-KR" sz="1100">
                <a:solidFill>
                  <a:srgbClr val="333333"/>
                </a:solidFill>
                <a:latin typeface="segoe ui" panose="020B0502040204020203" pitchFamily="34" charset="0"/>
              </a:rPr>
              <a:t>(Trade Off )</a:t>
            </a:r>
            <a:endParaRPr lang="en-US" altLang="ko-KR" sz="1600">
              <a:solidFill>
                <a:srgbClr val="333333"/>
              </a:solidFill>
              <a:latin typeface="segoe ui" panose="020B0502040204020203" pitchFamily="34" charset="0"/>
            </a:endParaRPr>
          </a:p>
          <a:p>
            <a:endParaRPr lang="en-US" altLang="ko-KR" sz="1600">
              <a:solidFill>
                <a:srgbClr val="333333"/>
              </a:solidFill>
              <a:latin typeface="segoe ui" panose="020B0502040204020203" pitchFamily="34" charset="0"/>
            </a:endParaRPr>
          </a:p>
          <a:p>
            <a:r>
              <a:rPr lang="ko-KR" altLang="en-US" sz="1600"/>
              <a:t>□ </a:t>
            </a:r>
            <a:r>
              <a:rPr lang="ko-KR" altLang="en-US" sz="1600">
                <a:solidFill>
                  <a:srgbClr val="333333"/>
                </a:solidFill>
                <a:latin typeface="segoe ui" panose="020B0502040204020203" pitchFamily="34" charset="0"/>
              </a:rPr>
              <a:t>인공지능 윤리 </a:t>
            </a:r>
            <a:r>
              <a:rPr lang="en-US" altLang="ko-KR" sz="1600">
                <a:solidFill>
                  <a:srgbClr val="333333"/>
                </a:solidFill>
                <a:latin typeface="segoe ui" panose="020B0502040204020203" pitchFamily="34" charset="0"/>
              </a:rPr>
              <a:t>: </a:t>
            </a:r>
            <a:r>
              <a:rPr lang="ko-KR" altLang="en-US" sz="1600"/>
              <a:t>인공지능 관련 이해관계자들이 준수해야 할 보편적 사회 규범</a:t>
            </a:r>
            <a:endParaRPr lang="en-US" altLang="ko-KR" sz="1600"/>
          </a:p>
          <a:p>
            <a:endParaRPr lang="en-US" altLang="ko-KR" sz="1600"/>
          </a:p>
          <a:p>
            <a:endParaRPr lang="en-US" altLang="ko-KR" sz="1600"/>
          </a:p>
          <a:p>
            <a:endParaRPr lang="en-US" altLang="ko-KR" sz="1600"/>
          </a:p>
          <a:p>
            <a:endParaRPr lang="en-US" altLang="ko-KR" sz="1600"/>
          </a:p>
          <a:p>
            <a:endParaRPr lang="en-US" altLang="ko-KR" sz="1600"/>
          </a:p>
          <a:p>
            <a:pPr algn="ctr"/>
            <a:r>
              <a:rPr lang="ko-KR" altLang="en-US" sz="1400">
                <a:solidFill>
                  <a:srgbClr val="0000FF"/>
                </a:solidFill>
              </a:rPr>
              <a:t>‘인간중심적</a:t>
            </a:r>
            <a:r>
              <a:rPr lang="en-US" altLang="ko-KR" sz="1400">
                <a:solidFill>
                  <a:srgbClr val="0000FF"/>
                </a:solidFill>
              </a:rPr>
              <a:t>(human Centered)’</a:t>
            </a:r>
            <a:r>
              <a:rPr lang="en-US" altLang="ko-KR" sz="1200">
                <a:solidFill>
                  <a:srgbClr val="0000FF"/>
                </a:solidFill>
              </a:rPr>
              <a:t>  </a:t>
            </a:r>
          </a:p>
          <a:p>
            <a:pPr algn="ctr"/>
            <a:r>
              <a:rPr lang="en-US" altLang="ko-KR" sz="1200">
                <a:solidFill>
                  <a:srgbClr val="0000FF"/>
                </a:solidFill>
              </a:rPr>
              <a:t>(AI</a:t>
            </a:r>
            <a:r>
              <a:rPr lang="ko-KR" altLang="en-US" sz="1200">
                <a:solidFill>
                  <a:srgbClr val="0000FF"/>
                </a:solidFill>
              </a:rPr>
              <a:t>는 도구</a:t>
            </a:r>
            <a:r>
              <a:rPr lang="en-US" altLang="ko-KR" sz="1200">
                <a:solidFill>
                  <a:srgbClr val="0000FF"/>
                </a:solidFill>
              </a:rPr>
              <a:t>, AI</a:t>
            </a:r>
            <a:r>
              <a:rPr lang="ko-KR" altLang="en-US" sz="1200">
                <a:solidFill>
                  <a:srgbClr val="0000FF"/>
                </a:solidFill>
              </a:rPr>
              <a:t>의 결정에 대한 책임은 인간에게 있음</a:t>
            </a:r>
            <a:r>
              <a:rPr lang="en-US" altLang="ko-KR" sz="1200">
                <a:solidFill>
                  <a:srgbClr val="0000FF"/>
                </a:solidFill>
              </a:rPr>
              <a:t>)</a:t>
            </a:r>
          </a:p>
          <a:p>
            <a:pPr algn="ctr"/>
            <a:endParaRPr lang="en-US" altLang="ko-KR" sz="1200">
              <a:solidFill>
                <a:srgbClr val="0000FF"/>
              </a:solidFill>
            </a:endParaRPr>
          </a:p>
          <a:p>
            <a:pPr marL="171450" indent="-171450" algn="ctr">
              <a:buFont typeface="Arial" panose="020B0604020202020204" pitchFamily="34" charset="0"/>
              <a:buChar char="•"/>
            </a:pPr>
            <a:r>
              <a:rPr lang="ko-KR" altLang="en-US" sz="1050">
                <a:solidFill>
                  <a:srgbClr val="0000FF"/>
                </a:solidFill>
              </a:rPr>
              <a:t>자율주행과 같은 경우 인간의 실시간 개입이 어려운 경우  의사결정 과정에서 인간이 반드시 필수불가결한 방식으로 참여하는 </a:t>
            </a:r>
            <a:r>
              <a:rPr lang="en-US" altLang="ko-KR" sz="1050">
                <a:solidFill>
                  <a:srgbClr val="0000FF"/>
                </a:solidFill>
              </a:rPr>
              <a:t>Human in the Loop </a:t>
            </a:r>
            <a:r>
              <a:rPr lang="ko-KR" altLang="en-US" sz="1050">
                <a:solidFill>
                  <a:srgbClr val="0000FF"/>
                </a:solidFill>
              </a:rPr>
              <a:t>방식이 아니라 인간이 어떤 방식이든지 </a:t>
            </a:r>
            <a:r>
              <a:rPr lang="en-US" altLang="ko-KR" sz="1050">
                <a:solidFill>
                  <a:srgbClr val="0000FF"/>
                </a:solidFill>
              </a:rPr>
              <a:t>AI</a:t>
            </a:r>
            <a:r>
              <a:rPr lang="ko-KR" altLang="en-US" sz="1050">
                <a:solidFill>
                  <a:srgbClr val="0000FF"/>
                </a:solidFill>
              </a:rPr>
              <a:t>의 설계와 작동 등 전체 관리 체계에서 중요한 역할을 담당하고 문제가 있다고 판단될 때는 전체 과정을 중지시킬 권한을 갖는 </a:t>
            </a:r>
            <a:r>
              <a:rPr lang="en-US" altLang="ko-KR" sz="1050">
                <a:solidFill>
                  <a:srgbClr val="0000FF"/>
                </a:solidFill>
              </a:rPr>
              <a:t>Human on the Loop </a:t>
            </a:r>
            <a:r>
              <a:rPr lang="ko-KR" altLang="en-US" sz="1050">
                <a:solidFill>
                  <a:srgbClr val="0000FF"/>
                </a:solidFill>
              </a:rPr>
              <a:t>방식이 필수적임</a:t>
            </a:r>
            <a:endParaRPr lang="en-US" altLang="ko-KR" sz="1200">
              <a:solidFill>
                <a:srgbClr val="0000FF"/>
              </a:solidFill>
            </a:endParaRPr>
          </a:p>
        </p:txBody>
      </p:sp>
      <p:graphicFrame>
        <p:nvGraphicFramePr>
          <p:cNvPr id="6" name="표 5">
            <a:extLst>
              <a:ext uri="{FF2B5EF4-FFF2-40B4-BE49-F238E27FC236}">
                <a16:creationId xmlns:a16="http://schemas.microsoft.com/office/drawing/2014/main" id="{DF1202D5-1EB6-466B-88CA-B7E622FC94C7}"/>
              </a:ext>
            </a:extLst>
          </p:cNvPr>
          <p:cNvGraphicFramePr>
            <a:graphicFrameLocks noGrp="1"/>
          </p:cNvGraphicFramePr>
          <p:nvPr>
            <p:extLst>
              <p:ext uri="{D42A27DB-BD31-4B8C-83A1-F6EECF244321}">
                <p14:modId xmlns:p14="http://schemas.microsoft.com/office/powerpoint/2010/main" val="3034231684"/>
              </p:ext>
            </p:extLst>
          </p:nvPr>
        </p:nvGraphicFramePr>
        <p:xfrm>
          <a:off x="827584" y="771550"/>
          <a:ext cx="7488832" cy="426720"/>
        </p:xfrm>
        <a:graphic>
          <a:graphicData uri="http://schemas.openxmlformats.org/drawingml/2006/table">
            <a:tbl>
              <a:tblPr firstRow="1" bandRow="1">
                <a:tableStyleId>{5940675A-B579-460E-94D1-54222C63F5DA}</a:tableStyleId>
              </a:tblPr>
              <a:tblGrid>
                <a:gridCol w="7488832">
                  <a:extLst>
                    <a:ext uri="{9D8B030D-6E8A-4147-A177-3AD203B41FA5}">
                      <a16:colId xmlns:a16="http://schemas.microsoft.com/office/drawing/2014/main" val="2449976653"/>
                    </a:ext>
                  </a:extLst>
                </a:gridCol>
              </a:tblGrid>
              <a:tr h="370840">
                <a:tc>
                  <a:txBody>
                    <a:bodyPr/>
                    <a:lstStyle/>
                    <a:p>
                      <a:pPr latinLnBrk="1"/>
                      <a:r>
                        <a:rPr lang="en-US" altLang="ko-KR" sz="1100"/>
                        <a:t>ethic :  “A set of moral principles, especially ones relating to or affirming </a:t>
                      </a:r>
                    </a:p>
                    <a:p>
                      <a:pPr latinLnBrk="1"/>
                      <a:r>
                        <a:rPr lang="en-US" altLang="ko-KR" sz="1100"/>
                        <a:t>           a specified group field, or form of conduct”           </a:t>
                      </a:r>
                      <a:endParaRPr lang="ko-KR" altLang="en-US" sz="1100"/>
                    </a:p>
                  </a:txBody>
                  <a:tcPr/>
                </a:tc>
                <a:extLst>
                  <a:ext uri="{0D108BD9-81ED-4DB2-BD59-A6C34878D82A}">
                    <a16:rowId xmlns:a16="http://schemas.microsoft.com/office/drawing/2014/main" val="490586264"/>
                  </a:ext>
                </a:extLst>
              </a:tr>
            </a:tbl>
          </a:graphicData>
        </a:graphic>
      </p:graphicFrame>
      <p:graphicFrame>
        <p:nvGraphicFramePr>
          <p:cNvPr id="17" name="표 16">
            <a:extLst>
              <a:ext uri="{FF2B5EF4-FFF2-40B4-BE49-F238E27FC236}">
                <a16:creationId xmlns:a16="http://schemas.microsoft.com/office/drawing/2014/main" id="{140F6500-B2C6-44C4-8436-2B5C37D7FDC0}"/>
              </a:ext>
            </a:extLst>
          </p:cNvPr>
          <p:cNvGraphicFramePr>
            <a:graphicFrameLocks noGrp="1"/>
          </p:cNvGraphicFramePr>
          <p:nvPr>
            <p:extLst>
              <p:ext uri="{D42A27DB-BD31-4B8C-83A1-F6EECF244321}">
                <p14:modId xmlns:p14="http://schemas.microsoft.com/office/powerpoint/2010/main" val="716218293"/>
              </p:ext>
            </p:extLst>
          </p:nvPr>
        </p:nvGraphicFramePr>
        <p:xfrm>
          <a:off x="755576" y="2715766"/>
          <a:ext cx="7488832" cy="929640"/>
        </p:xfrm>
        <a:graphic>
          <a:graphicData uri="http://schemas.openxmlformats.org/drawingml/2006/table">
            <a:tbl>
              <a:tblPr firstRow="1" bandRow="1">
                <a:tableStyleId>{5940675A-B579-460E-94D1-54222C63F5DA}</a:tableStyleId>
              </a:tblPr>
              <a:tblGrid>
                <a:gridCol w="7488832">
                  <a:extLst>
                    <a:ext uri="{9D8B030D-6E8A-4147-A177-3AD203B41FA5}">
                      <a16:colId xmlns:a16="http://schemas.microsoft.com/office/drawing/2014/main" val="2449976653"/>
                    </a:ext>
                  </a:extLst>
                </a:gridCol>
              </a:tblGrid>
              <a:tr h="370840">
                <a:tc>
                  <a:txBody>
                    <a:bodyPr/>
                    <a:lstStyle/>
                    <a:p>
                      <a:pPr latinLnBrk="1"/>
                      <a:r>
                        <a:rPr lang="en-US" altLang="ko-KR" sz="1100"/>
                        <a:t>AI</a:t>
                      </a:r>
                      <a:r>
                        <a:rPr lang="ko-KR" altLang="en-US" sz="1100"/>
                        <a:t>의 ‘‘자동화된 결정</a:t>
                      </a:r>
                      <a:r>
                        <a:rPr lang="en-US" altLang="ko-KR" sz="1100"/>
                        <a:t>(automated decisions)’</a:t>
                      </a:r>
                      <a:r>
                        <a:rPr lang="ko-KR" altLang="en-US" sz="1100"/>
                        <a:t>이 다양한 사회적 가치를 최대한 존중하는 방식으로 활용되기 위해</a:t>
                      </a:r>
                      <a:r>
                        <a:rPr lang="en-US" altLang="ko-KR" sz="1100"/>
                        <a:t>,</a:t>
                      </a:r>
                      <a:r>
                        <a:rPr lang="ko-KR" altLang="en-US" sz="1100"/>
                        <a:t> 고민해야 할 주제를 고르고</a:t>
                      </a:r>
                      <a:r>
                        <a:rPr lang="en-US" altLang="ko-KR" sz="1100"/>
                        <a:t>, </a:t>
                      </a:r>
                      <a:r>
                        <a:rPr lang="ko-KR" altLang="en-US" sz="1100"/>
                        <a:t>어떻게 제도화 해야 하는지 대한 논의가 필요하며</a:t>
                      </a:r>
                      <a:r>
                        <a:rPr lang="en-US" altLang="ko-KR" sz="1100"/>
                        <a:t>, </a:t>
                      </a:r>
                      <a:r>
                        <a:rPr lang="ko-KR" altLang="en-US" sz="1100"/>
                        <a:t>이는 </a:t>
                      </a:r>
                      <a:r>
                        <a:rPr lang="en-US" altLang="ko-KR" sz="1100"/>
                        <a:t>AI </a:t>
                      </a:r>
                      <a:r>
                        <a:rPr lang="ko-KR" altLang="en-US" sz="1100"/>
                        <a:t>개발</a:t>
                      </a:r>
                      <a:r>
                        <a:rPr lang="en-US" altLang="ko-KR" sz="1100"/>
                        <a:t>/</a:t>
                      </a:r>
                      <a:r>
                        <a:rPr lang="ko-KR" altLang="en-US" sz="1100"/>
                        <a:t>활용 전 과정에 적용되어야 한다</a:t>
                      </a:r>
                      <a:r>
                        <a:rPr lang="en-US" altLang="ko-KR" sz="1100"/>
                        <a:t>.</a:t>
                      </a:r>
                    </a:p>
                    <a:p>
                      <a:pPr latinLnBrk="1"/>
                      <a:r>
                        <a:rPr lang="ko-KR" altLang="en-US" sz="1100"/>
                        <a:t> </a:t>
                      </a:r>
                      <a:r>
                        <a:rPr lang="en-US" altLang="ko-KR" sz="1100"/>
                        <a:t>* </a:t>
                      </a:r>
                      <a:r>
                        <a:rPr lang="ko-KR" altLang="en-US" sz="1100"/>
                        <a:t>관련주제 </a:t>
                      </a:r>
                      <a:r>
                        <a:rPr lang="en-US" altLang="ko-KR" sz="1100"/>
                        <a:t>: </a:t>
                      </a:r>
                      <a:r>
                        <a:rPr lang="ko-KR" altLang="en-US" sz="1100"/>
                        <a:t>공정</a:t>
                      </a:r>
                      <a:r>
                        <a:rPr lang="en-US" altLang="ko-KR" sz="1100"/>
                        <a:t>, </a:t>
                      </a:r>
                      <a:r>
                        <a:rPr lang="ko-KR" altLang="en-US" sz="1100"/>
                        <a:t>책임성</a:t>
                      </a:r>
                      <a:r>
                        <a:rPr lang="en-US" altLang="ko-KR" sz="1100"/>
                        <a:t>, </a:t>
                      </a:r>
                      <a:r>
                        <a:rPr lang="ko-KR" altLang="en-US" sz="1100"/>
                        <a:t>투명성</a:t>
                      </a:r>
                      <a:r>
                        <a:rPr lang="en-US" altLang="ko-KR" sz="1100"/>
                        <a:t>, </a:t>
                      </a:r>
                      <a:r>
                        <a:rPr lang="ko-KR" altLang="en-US" sz="1100"/>
                        <a:t>설명가능성</a:t>
                      </a:r>
                      <a:r>
                        <a:rPr lang="en-US" altLang="ko-KR" sz="1100"/>
                        <a:t>, </a:t>
                      </a:r>
                      <a:r>
                        <a:rPr lang="ko-KR" altLang="en-US" sz="1100"/>
                        <a:t>자율</a:t>
                      </a:r>
                      <a:r>
                        <a:rPr lang="en-US" altLang="ko-KR" sz="1100"/>
                        <a:t>/</a:t>
                      </a:r>
                      <a:r>
                        <a:rPr lang="ko-KR" altLang="en-US" sz="1100"/>
                        <a:t>통제정도</a:t>
                      </a:r>
                      <a:r>
                        <a:rPr lang="en-US" altLang="ko-KR" sz="1100"/>
                        <a:t>, </a:t>
                      </a:r>
                      <a:r>
                        <a:rPr lang="ko-KR" altLang="en-US" sz="1100"/>
                        <a:t>인권 대 </a:t>
                      </a:r>
                      <a:r>
                        <a:rPr lang="en-US" altLang="ko-KR" sz="1100"/>
                        <a:t>AI</a:t>
                      </a:r>
                      <a:r>
                        <a:rPr lang="ko-KR" altLang="en-US" sz="1100"/>
                        <a:t>의 법인격</a:t>
                      </a:r>
                      <a:r>
                        <a:rPr lang="en-US" altLang="ko-KR" sz="1100"/>
                        <a:t>(</a:t>
                      </a:r>
                      <a:r>
                        <a:rPr lang="ko-KR" altLang="en-US" sz="1100"/>
                        <a:t>인간중심주의 균형점</a:t>
                      </a:r>
                      <a:r>
                        <a:rPr lang="en-US" altLang="ko-KR" sz="1100"/>
                        <a:t>), </a:t>
                      </a:r>
                    </a:p>
                    <a:p>
                      <a:pPr latinLnBrk="1"/>
                      <a:r>
                        <a:rPr lang="en-US" altLang="ko-KR" sz="1100"/>
                        <a:t>                 </a:t>
                      </a:r>
                      <a:r>
                        <a:rPr lang="ko-KR" altLang="en-US" sz="1100"/>
                        <a:t>기술혁신과 사화가치보전사이의 균형</a:t>
                      </a:r>
                      <a:r>
                        <a:rPr lang="en-US" altLang="ko-KR" sz="1100"/>
                        <a:t>(AI</a:t>
                      </a:r>
                      <a:r>
                        <a:rPr lang="ko-KR" altLang="en-US" sz="1100"/>
                        <a:t>기술개발금지논의</a:t>
                      </a:r>
                      <a:r>
                        <a:rPr lang="en-US" altLang="ko-KR" sz="1100"/>
                        <a:t>), </a:t>
                      </a:r>
                      <a:r>
                        <a:rPr lang="ko-KR" altLang="en-US" sz="1100"/>
                        <a:t>윤리영향평가 필요여부</a:t>
                      </a:r>
                    </a:p>
                  </a:txBody>
                  <a:tcPr/>
                </a:tc>
                <a:extLst>
                  <a:ext uri="{0D108BD9-81ED-4DB2-BD59-A6C34878D82A}">
                    <a16:rowId xmlns:a16="http://schemas.microsoft.com/office/drawing/2014/main" val="490586264"/>
                  </a:ext>
                </a:extLst>
              </a:tr>
            </a:tbl>
          </a:graphicData>
        </a:graphic>
      </p:graphicFrame>
    </p:spTree>
    <p:extLst>
      <p:ext uri="{BB962C8B-B14F-4D97-AF65-F5344CB8AC3E}">
        <p14:creationId xmlns:p14="http://schemas.microsoft.com/office/powerpoint/2010/main" val="3969231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직사각형 8">
            <a:extLst>
              <a:ext uri="{FF2B5EF4-FFF2-40B4-BE49-F238E27FC236}">
                <a16:creationId xmlns:a16="http://schemas.microsoft.com/office/drawing/2014/main" id="{7CF701E1-90DD-44A8-A500-8ED4E13629D2}"/>
              </a:ext>
            </a:extLst>
          </p:cNvPr>
          <p:cNvSpPr/>
          <p:nvPr/>
        </p:nvSpPr>
        <p:spPr>
          <a:xfrm>
            <a:off x="331552" y="410845"/>
            <a:ext cx="8426765" cy="2923877"/>
          </a:xfrm>
          <a:prstGeom prst="rect">
            <a:avLst/>
          </a:prstGeom>
        </p:spPr>
        <p:txBody>
          <a:bodyPr wrap="square">
            <a:spAutoFit/>
          </a:bodyPr>
          <a:lstStyle/>
          <a:p>
            <a:r>
              <a:rPr lang="ko-KR" altLang="en-US" sz="1600"/>
              <a:t>□ </a:t>
            </a:r>
            <a:r>
              <a:rPr lang="ko-KR" altLang="en-US" sz="1600">
                <a:solidFill>
                  <a:srgbClr val="333333"/>
                </a:solidFill>
                <a:latin typeface="segoe ui" panose="020B0502040204020203" pitchFamily="34" charset="0"/>
              </a:rPr>
              <a:t>인공지능 거버넌스 </a:t>
            </a:r>
            <a:r>
              <a:rPr lang="en-US" altLang="ko-KR" sz="1600">
                <a:solidFill>
                  <a:srgbClr val="333333"/>
                </a:solidFill>
                <a:latin typeface="segoe ui" panose="020B0502040204020203" pitchFamily="34" charset="0"/>
              </a:rPr>
              <a:t>(AI</a:t>
            </a:r>
            <a:r>
              <a:rPr lang="ko-KR" altLang="en-US" sz="1600">
                <a:solidFill>
                  <a:srgbClr val="333333"/>
                </a:solidFill>
                <a:latin typeface="segoe ui" panose="020B0502040204020203" pitchFamily="34" charset="0"/>
              </a:rPr>
              <a:t>리스크에 기반한 </a:t>
            </a:r>
            <a:r>
              <a:rPr lang="en-US" altLang="ko-KR" sz="1600">
                <a:solidFill>
                  <a:srgbClr val="333333"/>
                </a:solidFill>
                <a:latin typeface="segoe ui" panose="020B0502040204020203" pitchFamily="34" charset="0"/>
              </a:rPr>
              <a:t>AI</a:t>
            </a:r>
            <a:r>
              <a:rPr lang="ko-KR" altLang="en-US" sz="1600">
                <a:solidFill>
                  <a:srgbClr val="333333"/>
                </a:solidFill>
                <a:latin typeface="segoe ui" panose="020B0502040204020203" pitchFamily="34" charset="0"/>
              </a:rPr>
              <a:t> 윤리의 제도화</a:t>
            </a:r>
            <a:r>
              <a:rPr lang="en-US" altLang="ko-KR" sz="1600">
                <a:solidFill>
                  <a:srgbClr val="333333"/>
                </a:solidFill>
                <a:latin typeface="segoe ui" panose="020B0502040204020203" pitchFamily="34" charset="0"/>
              </a:rPr>
              <a:t>)</a:t>
            </a:r>
          </a:p>
          <a:p>
            <a:r>
              <a:rPr lang="en-US" altLang="ko-KR" sz="1400">
                <a:solidFill>
                  <a:srgbClr val="333333"/>
                </a:solidFill>
                <a:latin typeface="segoe ui" panose="020B0502040204020203" pitchFamily="34" charset="0"/>
              </a:rPr>
              <a:t>   : </a:t>
            </a:r>
            <a:r>
              <a:rPr lang="ko-KR" altLang="en-US" sz="1400"/>
              <a:t>적응적 거버넌스</a:t>
            </a:r>
            <a:r>
              <a:rPr lang="en-US" altLang="ko-KR" sz="1400"/>
              <a:t>(adaptive governance)</a:t>
            </a:r>
            <a:r>
              <a:rPr lang="ko-KR" altLang="en-US" sz="1400"/>
              <a:t>라는 개념으로 접근할 필요</a:t>
            </a:r>
            <a:br>
              <a:rPr lang="ko-KR" altLang="en-US" sz="1400"/>
            </a:br>
            <a:r>
              <a:rPr lang="en-US" altLang="ko-KR" sz="1400"/>
              <a:t>   - </a:t>
            </a:r>
            <a:r>
              <a:rPr lang="ko-KR" altLang="en-US" sz="1400"/>
              <a:t> 사회적 공감대와 합의가 도출된 영역부터 제도화</a:t>
            </a:r>
            <a:endParaRPr lang="en-US" altLang="ko-KR" sz="1400"/>
          </a:p>
          <a:p>
            <a:r>
              <a:rPr lang="ko-KR" altLang="en-US" sz="1400"/>
              <a:t>   </a:t>
            </a:r>
            <a:r>
              <a:rPr lang="en-US" altLang="ko-KR" sz="1400"/>
              <a:t>- </a:t>
            </a:r>
            <a:r>
              <a:rPr lang="ko-KR" altLang="en-US" sz="1400"/>
              <a:t>이후 기술발전</a:t>
            </a:r>
            <a:r>
              <a:rPr lang="en-US" altLang="ko-KR" sz="1400"/>
              <a:t>,</a:t>
            </a:r>
            <a:r>
              <a:rPr lang="ko-KR" altLang="en-US" sz="1400"/>
              <a:t> 사회적 인식 변화가 지속 반영되어야 함</a:t>
            </a:r>
            <a:endParaRPr lang="en-US" altLang="ko-KR" sz="1400"/>
          </a:p>
          <a:p>
            <a:endParaRPr lang="en-US" altLang="ko-KR" sz="1600"/>
          </a:p>
          <a:p>
            <a:r>
              <a:rPr lang="ko-KR" altLang="en-US" sz="1600"/>
              <a:t>  </a:t>
            </a:r>
            <a:r>
              <a:rPr lang="ko-KR" altLang="en-US" sz="1600" b="1">
                <a:solidFill>
                  <a:srgbClr val="0000FF"/>
                </a:solidFill>
              </a:rPr>
              <a:t>정책수립</a:t>
            </a:r>
            <a:r>
              <a:rPr lang="en-US" altLang="ko-KR" sz="1200" b="1">
                <a:solidFill>
                  <a:srgbClr val="0000FF"/>
                </a:solidFill>
              </a:rPr>
              <a:t>(</a:t>
            </a:r>
            <a:r>
              <a:rPr lang="ko-KR" altLang="en-US" sz="1200" b="1">
                <a:solidFill>
                  <a:srgbClr val="0000FF"/>
                </a:solidFill>
              </a:rPr>
              <a:t>윤리영향평가</a:t>
            </a:r>
            <a:r>
              <a:rPr lang="en-US" altLang="ko-KR" sz="1200" b="1">
                <a:solidFill>
                  <a:srgbClr val="0000FF"/>
                </a:solidFill>
              </a:rPr>
              <a:t>, </a:t>
            </a:r>
            <a:r>
              <a:rPr lang="ko-KR" altLang="en-US" sz="1200" b="1">
                <a:solidFill>
                  <a:srgbClr val="0000FF"/>
                </a:solidFill>
              </a:rPr>
              <a:t>거버넌스</a:t>
            </a:r>
            <a:r>
              <a:rPr lang="en-US" altLang="ko-KR" sz="1200" b="1">
                <a:solidFill>
                  <a:srgbClr val="0000FF"/>
                </a:solidFill>
              </a:rPr>
              <a:t>, </a:t>
            </a:r>
            <a:r>
              <a:rPr lang="ko-KR" altLang="en-US" sz="1200" b="1">
                <a:solidFill>
                  <a:srgbClr val="0000FF"/>
                </a:solidFill>
              </a:rPr>
              <a:t>감독의무</a:t>
            </a:r>
            <a:r>
              <a:rPr lang="en-US" altLang="ko-KR" sz="1200" b="1">
                <a:solidFill>
                  <a:srgbClr val="0000FF"/>
                </a:solidFill>
              </a:rPr>
              <a:t>, </a:t>
            </a:r>
            <a:r>
              <a:rPr lang="ko-KR" altLang="en-US" sz="1200" b="1">
                <a:solidFill>
                  <a:srgbClr val="0000FF"/>
                </a:solidFill>
              </a:rPr>
              <a:t>시스템 보안</a:t>
            </a:r>
            <a:r>
              <a:rPr lang="en-US" altLang="ko-KR" sz="1200" b="1">
                <a:solidFill>
                  <a:srgbClr val="0000FF"/>
                </a:solidFill>
              </a:rPr>
              <a:t>, </a:t>
            </a:r>
            <a:r>
              <a:rPr lang="ko-KR" altLang="en-US" sz="1200" b="1">
                <a:solidFill>
                  <a:srgbClr val="0000FF"/>
                </a:solidFill>
              </a:rPr>
              <a:t>프라이버시 데이터 보호 등</a:t>
            </a:r>
            <a:r>
              <a:rPr lang="en-US" altLang="ko-KR" sz="1200" b="1">
                <a:solidFill>
                  <a:srgbClr val="0000FF"/>
                </a:solidFill>
              </a:rPr>
              <a:t>)</a:t>
            </a:r>
            <a:r>
              <a:rPr lang="en-US" altLang="ko-KR" sz="1600" b="1">
                <a:solidFill>
                  <a:srgbClr val="0000FF"/>
                </a:solidFill>
              </a:rPr>
              <a:t> →  </a:t>
            </a:r>
            <a:r>
              <a:rPr lang="ko-KR" altLang="en-US" sz="1600" b="1">
                <a:solidFill>
                  <a:srgbClr val="0000FF"/>
                </a:solidFill>
              </a:rPr>
              <a:t>모니터링 및 평가</a:t>
            </a:r>
            <a:endParaRPr lang="en-US" altLang="ko-KR" sz="1600" b="1">
              <a:solidFill>
                <a:srgbClr val="0000FF"/>
              </a:solidFill>
            </a:endParaRPr>
          </a:p>
          <a:p>
            <a:r>
              <a:rPr lang="en-US" altLang="ko-KR" sz="1600"/>
              <a:t>              </a:t>
            </a:r>
            <a:r>
              <a:rPr lang="en-US" altLang="ko-KR" sz="1000">
                <a:solidFill>
                  <a:srgbClr val="0000FF"/>
                </a:solidFill>
              </a:rPr>
              <a:t>AI-</a:t>
            </a:r>
            <a:r>
              <a:rPr lang="en-US" altLang="ko-KR" sz="1050">
                <a:solidFill>
                  <a:srgbClr val="0000FF"/>
                </a:solidFill>
              </a:rPr>
              <a:t>Ethical Impact Assessment (AI-EIA)</a:t>
            </a:r>
            <a:r>
              <a:rPr lang="en-US" altLang="ko-KR" sz="1000">
                <a:solidFill>
                  <a:srgbClr val="0000FF"/>
                </a:solidFill>
              </a:rPr>
              <a:t> </a:t>
            </a:r>
            <a:br>
              <a:rPr lang="en-US" altLang="ko-KR" sz="1000">
                <a:solidFill>
                  <a:srgbClr val="0000FF"/>
                </a:solidFill>
              </a:rPr>
            </a:br>
            <a:endParaRPr lang="en-US" altLang="ko-KR" sz="1600">
              <a:solidFill>
                <a:srgbClr val="0000FF"/>
              </a:solidFill>
            </a:endParaRPr>
          </a:p>
          <a:p>
            <a:r>
              <a:rPr lang="ko-KR" altLang="en-US" sz="1600"/>
              <a:t>□ </a:t>
            </a:r>
            <a:r>
              <a:rPr lang="en-US" altLang="ko-KR" sz="1600">
                <a:solidFill>
                  <a:srgbClr val="333333"/>
                </a:solidFill>
                <a:latin typeface="segoe ui" panose="020B0502040204020203" pitchFamily="34" charset="0"/>
              </a:rPr>
              <a:t>AI</a:t>
            </a:r>
            <a:r>
              <a:rPr lang="ko-KR" altLang="en-US" sz="1600">
                <a:solidFill>
                  <a:srgbClr val="333333"/>
                </a:solidFill>
                <a:latin typeface="segoe ui" panose="020B0502040204020203" pitchFamily="34" charset="0"/>
              </a:rPr>
              <a:t>윤리의 법제화</a:t>
            </a:r>
            <a:endParaRPr lang="en-US" altLang="ko-KR" sz="1600">
              <a:solidFill>
                <a:srgbClr val="333333"/>
              </a:solidFill>
              <a:latin typeface="segoe ui" panose="020B0502040204020203" pitchFamily="34" charset="0"/>
            </a:endParaRPr>
          </a:p>
          <a:p>
            <a:r>
              <a:rPr lang="en-US" altLang="ko-KR" sz="1400">
                <a:solidFill>
                  <a:srgbClr val="333333"/>
                </a:solidFill>
                <a:latin typeface="segoe ui" panose="020B0502040204020203" pitchFamily="34" charset="0"/>
              </a:rPr>
              <a:t>   : </a:t>
            </a:r>
            <a:r>
              <a:rPr lang="ko-KR" altLang="en-US" sz="1400"/>
              <a:t>‘적응적’ 거버넌스를 구체적으로 어떻게 실현할 지 구체적 법제화 </a:t>
            </a:r>
            <a:r>
              <a:rPr lang="en-US" altLang="ko-KR" sz="1400"/>
              <a:t>//TODO</a:t>
            </a:r>
            <a:br>
              <a:rPr lang="ko-KR" altLang="en-US" sz="1400"/>
            </a:br>
            <a:endParaRPr lang="en-US" altLang="ko-KR" sz="1400">
              <a:solidFill>
                <a:srgbClr val="333333"/>
              </a:solidFill>
              <a:latin typeface="segoe ui" panose="020B0502040204020203" pitchFamily="34" charset="0"/>
            </a:endParaRPr>
          </a:p>
          <a:p>
            <a:endParaRPr lang="ko-KR" altLang="en-US" sz="1600" dirty="0"/>
          </a:p>
        </p:txBody>
      </p:sp>
      <p:sp>
        <p:nvSpPr>
          <p:cNvPr id="5" name="직사각형 4">
            <a:extLst>
              <a:ext uri="{FF2B5EF4-FFF2-40B4-BE49-F238E27FC236}">
                <a16:creationId xmlns:a16="http://schemas.microsoft.com/office/drawing/2014/main" id="{C15C760C-2999-487F-B92D-51C9C0D7FCBE}"/>
              </a:ext>
            </a:extLst>
          </p:cNvPr>
          <p:cNvSpPr/>
          <p:nvPr/>
        </p:nvSpPr>
        <p:spPr>
          <a:xfrm>
            <a:off x="477397" y="3694841"/>
            <a:ext cx="8280920" cy="1354217"/>
          </a:xfrm>
          <a:prstGeom prst="rect">
            <a:avLst/>
          </a:prstGeom>
          <a:ln>
            <a:solidFill>
              <a:schemeClr val="tx1">
                <a:lumMod val="50000"/>
                <a:lumOff val="50000"/>
              </a:schemeClr>
            </a:solidFill>
          </a:ln>
        </p:spPr>
        <p:txBody>
          <a:bodyPr wrap="square">
            <a:spAutoFit/>
          </a:bodyPr>
          <a:lstStyle/>
          <a:p>
            <a:r>
              <a:rPr lang="ko-KR" altLang="en-US" sz="1100"/>
              <a:t>인공지능은 </a:t>
            </a:r>
            <a:r>
              <a:rPr lang="en-US" altLang="ko-KR" sz="1100" b="1"/>
              <a:t>“</a:t>
            </a:r>
            <a:r>
              <a:rPr lang="ko-KR" altLang="en-US" sz="1100" b="1"/>
              <a:t>인간</a:t>
            </a:r>
            <a:r>
              <a:rPr lang="en-US" altLang="ko-KR" sz="1100" b="1"/>
              <a:t>(</a:t>
            </a:r>
            <a:r>
              <a:rPr lang="ko-KR" altLang="en-US" sz="1100" b="1"/>
              <a:t>조직</a:t>
            </a:r>
            <a:r>
              <a:rPr lang="en-US" altLang="ko-KR" sz="1100" b="1"/>
              <a:t>)”</a:t>
            </a:r>
            <a:r>
              <a:rPr lang="ko-KR" altLang="en-US" sz="1100"/>
              <a:t>이 제공한 데이터와 알고리듬에 기반하여 판단하므로</a:t>
            </a:r>
            <a:r>
              <a:rPr lang="en-US" altLang="ko-KR" sz="1100"/>
              <a:t>,</a:t>
            </a:r>
          </a:p>
          <a:p>
            <a:r>
              <a:rPr lang="ko-KR" altLang="en-US" sz="1100"/>
              <a:t> → 기본적으로 </a:t>
            </a:r>
            <a:r>
              <a:rPr lang="en-US" altLang="ko-KR" sz="1100"/>
              <a:t>AI</a:t>
            </a:r>
            <a:r>
              <a:rPr lang="ko-KR" altLang="en-US" sz="1100"/>
              <a:t>윤리원칙</a:t>
            </a:r>
            <a:r>
              <a:rPr lang="en-US" altLang="ko-KR" sz="1100"/>
              <a:t>(AI Ethical Principles)</a:t>
            </a:r>
            <a:r>
              <a:rPr lang="ko-KR" altLang="en-US" sz="1100"/>
              <a:t>에 대한 사회적 합의 및 이를   </a:t>
            </a:r>
            <a:endParaRPr lang="en-US" altLang="ko-KR" sz="1100"/>
          </a:p>
          <a:p>
            <a:r>
              <a:rPr lang="en-US" altLang="ko-KR" sz="1100"/>
              <a:t>    </a:t>
            </a:r>
            <a:r>
              <a:rPr lang="ko-KR" altLang="en-US" sz="1100"/>
              <a:t>준수하려는 자율적</a:t>
            </a:r>
            <a:r>
              <a:rPr lang="en-US" altLang="ko-KR" sz="1100"/>
              <a:t> </a:t>
            </a:r>
            <a:r>
              <a:rPr lang="ko-KR" altLang="en-US" sz="1100"/>
              <a:t>활동이 필요하고</a:t>
            </a:r>
            <a:r>
              <a:rPr lang="en-US" altLang="ko-KR" sz="1100"/>
              <a:t>,</a:t>
            </a:r>
          </a:p>
          <a:p>
            <a:r>
              <a:rPr lang="ko-KR" altLang="en-US" sz="1100"/>
              <a:t> → 더 나아가 최소한의 내용은 법적규제사항으로 정리되어야 한다</a:t>
            </a:r>
            <a:r>
              <a:rPr lang="en-US" altLang="ko-KR" sz="1100"/>
              <a:t>.</a:t>
            </a:r>
          </a:p>
          <a:p>
            <a:endParaRPr lang="en-US" altLang="ko-KR" sz="1100"/>
          </a:p>
          <a:p>
            <a:r>
              <a:rPr lang="ko-KR" altLang="en-US" sz="1100"/>
              <a:t>자율성을 가진 </a:t>
            </a:r>
            <a:r>
              <a:rPr lang="en-US" altLang="ko-KR" sz="1100"/>
              <a:t>AI</a:t>
            </a:r>
            <a:r>
              <a:rPr lang="ko-KR" altLang="en-US" sz="1100"/>
              <a:t>에 대한 논의 필요</a:t>
            </a:r>
            <a:r>
              <a:rPr lang="en-US" altLang="ko-KR" sz="1100"/>
              <a:t>, </a:t>
            </a:r>
            <a:r>
              <a:rPr lang="ko-KR" altLang="en-US" sz="1100"/>
              <a:t>책임 귀속의 최종 주체는 인간</a:t>
            </a:r>
            <a:r>
              <a:rPr lang="en-US" altLang="ko-KR" sz="1100"/>
              <a:t>/</a:t>
            </a:r>
            <a:r>
              <a:rPr lang="ko-KR" altLang="en-US" sz="1100"/>
              <a:t>사회가 되므로 개발</a:t>
            </a:r>
            <a:r>
              <a:rPr lang="en-US" altLang="ko-KR" sz="1100"/>
              <a:t>/</a:t>
            </a:r>
            <a:r>
              <a:rPr lang="ko-KR" altLang="en-US" sz="1100"/>
              <a:t>적용</a:t>
            </a:r>
            <a:r>
              <a:rPr lang="en-US" altLang="ko-KR" sz="1100"/>
              <a:t>/</a:t>
            </a:r>
            <a:r>
              <a:rPr lang="ko-KR" altLang="en-US" sz="1100"/>
              <a:t>규제 이전에 사회적 합의가 필수적임</a:t>
            </a:r>
            <a:r>
              <a:rPr lang="en-US" altLang="ko-KR" sz="1100"/>
              <a:t>, </a:t>
            </a:r>
            <a:r>
              <a:rPr lang="ko-KR" altLang="en-US" sz="1100"/>
              <a:t>그래서 인공지능 윤리선언이 선행된 후 이를 기반으로 법제도영역에 반영하는 순서로 진행되어야 함</a:t>
            </a:r>
            <a:r>
              <a:rPr lang="en-US" altLang="ko-KR" sz="1400"/>
              <a:t>.</a:t>
            </a:r>
            <a:endParaRPr lang="ko-KR" altLang="en-US" sz="1400"/>
          </a:p>
        </p:txBody>
      </p:sp>
    </p:spTree>
    <p:extLst>
      <p:ext uri="{BB962C8B-B14F-4D97-AF65-F5344CB8AC3E}">
        <p14:creationId xmlns:p14="http://schemas.microsoft.com/office/powerpoint/2010/main" val="178790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805A4706-77CF-4E94-B73D-BE4D72D78952}"/>
              </a:ext>
            </a:extLst>
          </p:cNvPr>
          <p:cNvSpPr/>
          <p:nvPr/>
        </p:nvSpPr>
        <p:spPr>
          <a:xfrm>
            <a:off x="467544" y="555526"/>
            <a:ext cx="2505814" cy="369332"/>
          </a:xfrm>
          <a:prstGeom prst="rect">
            <a:avLst/>
          </a:prstGeom>
        </p:spPr>
        <p:txBody>
          <a:bodyPr wrap="none">
            <a:spAutoFit/>
          </a:bodyPr>
          <a:lstStyle/>
          <a:p>
            <a:r>
              <a:rPr lang="en-US" altLang="ko-KR">
                <a:solidFill>
                  <a:srgbClr val="000000"/>
                </a:solidFill>
                <a:latin typeface="TT52AEC0B4tCID"/>
              </a:rPr>
              <a:t>AI</a:t>
            </a:r>
            <a:r>
              <a:rPr lang="ko-KR" altLang="en-US">
                <a:solidFill>
                  <a:srgbClr val="000000"/>
                </a:solidFill>
                <a:latin typeface="TT52AEC0B4tCID"/>
              </a:rPr>
              <a:t>윤리준수 점검리스트</a:t>
            </a:r>
            <a:endParaRPr lang="ko-KR" altLang="en-US"/>
          </a:p>
        </p:txBody>
      </p:sp>
      <p:pic>
        <p:nvPicPr>
          <p:cNvPr id="3" name="그림 2">
            <a:extLst>
              <a:ext uri="{FF2B5EF4-FFF2-40B4-BE49-F238E27FC236}">
                <a16:creationId xmlns:a16="http://schemas.microsoft.com/office/drawing/2014/main" id="{180B894A-0BB5-4593-84E3-47D8283BFF47}"/>
              </a:ext>
            </a:extLst>
          </p:cNvPr>
          <p:cNvPicPr>
            <a:picLocks noChangeAspect="1"/>
          </p:cNvPicPr>
          <p:nvPr/>
        </p:nvPicPr>
        <p:blipFill>
          <a:blip r:embed="rId2"/>
          <a:stretch>
            <a:fillRect/>
          </a:stretch>
        </p:blipFill>
        <p:spPr>
          <a:xfrm>
            <a:off x="1547664" y="1059582"/>
            <a:ext cx="5923205" cy="3250837"/>
          </a:xfrm>
          <a:prstGeom prst="rect">
            <a:avLst/>
          </a:prstGeom>
        </p:spPr>
      </p:pic>
    </p:spTree>
    <p:extLst>
      <p:ext uri="{BB962C8B-B14F-4D97-AF65-F5344CB8AC3E}">
        <p14:creationId xmlns:p14="http://schemas.microsoft.com/office/powerpoint/2010/main" val="136874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C4014477-749B-49A7-AB52-2DC574653F7A}"/>
              </a:ext>
            </a:extLst>
          </p:cNvPr>
          <p:cNvSpPr/>
          <p:nvPr/>
        </p:nvSpPr>
        <p:spPr>
          <a:xfrm>
            <a:off x="1547664" y="1059582"/>
            <a:ext cx="5291833" cy="369332"/>
          </a:xfrm>
          <a:prstGeom prst="rect">
            <a:avLst/>
          </a:prstGeom>
        </p:spPr>
        <p:txBody>
          <a:bodyPr wrap="none">
            <a:spAutoFit/>
          </a:bodyPr>
          <a:lstStyle/>
          <a:p>
            <a:r>
              <a:rPr lang="ko-KR" altLang="en-US"/>
              <a:t>유네스코 인공지능 윤리권고  </a:t>
            </a:r>
            <a:r>
              <a:rPr lang="en-US" altLang="ko-KR"/>
              <a:t>(2021</a:t>
            </a:r>
            <a:r>
              <a:rPr lang="ko-KR" altLang="en-US"/>
              <a:t>년 </a:t>
            </a:r>
            <a:r>
              <a:rPr lang="en-US" altLang="ko-KR"/>
              <a:t>11</a:t>
            </a:r>
            <a:r>
              <a:rPr lang="ko-KR" altLang="en-US"/>
              <a:t>월 </a:t>
            </a:r>
            <a:r>
              <a:rPr lang="en-US" altLang="ko-KR"/>
              <a:t>25</a:t>
            </a:r>
            <a:r>
              <a:rPr lang="ko-KR" altLang="en-US"/>
              <a:t>일</a:t>
            </a:r>
            <a:r>
              <a:rPr lang="en-US" altLang="ko-KR"/>
              <a:t>)</a:t>
            </a:r>
            <a:endParaRPr lang="ko-KR" altLang="en-US" b="1" i="0">
              <a:solidFill>
                <a:srgbClr val="1C1C1C"/>
              </a:solidFill>
              <a:effectLst/>
              <a:latin typeface="Gulim" panose="020B0600000101010101" pitchFamily="50" charset="-127"/>
              <a:ea typeface="Gulim" panose="020B0600000101010101" pitchFamily="50" charset="-127"/>
            </a:endParaRPr>
          </a:p>
        </p:txBody>
      </p:sp>
      <p:sp>
        <p:nvSpPr>
          <p:cNvPr id="6" name="직사각형 5">
            <a:extLst>
              <a:ext uri="{FF2B5EF4-FFF2-40B4-BE49-F238E27FC236}">
                <a16:creationId xmlns:a16="http://schemas.microsoft.com/office/drawing/2014/main" id="{B0B8D23F-5DEB-4753-8067-77F1FAECA711}"/>
              </a:ext>
            </a:extLst>
          </p:cNvPr>
          <p:cNvSpPr/>
          <p:nvPr/>
        </p:nvSpPr>
        <p:spPr>
          <a:xfrm>
            <a:off x="395536" y="1779662"/>
            <a:ext cx="8421096" cy="3216265"/>
          </a:xfrm>
          <a:prstGeom prst="rect">
            <a:avLst/>
          </a:prstGeom>
        </p:spPr>
        <p:txBody>
          <a:bodyPr wrap="square">
            <a:spAutoFit/>
          </a:bodyPr>
          <a:lstStyle/>
          <a:p>
            <a:r>
              <a:rPr lang="en-US" altLang="ko-KR" sz="1400">
                <a:solidFill>
                  <a:srgbClr val="000000"/>
                </a:solidFill>
                <a:latin typeface="TT52AEC0B4tCID"/>
              </a:rPr>
              <a:t>(a) </a:t>
            </a:r>
            <a:r>
              <a:rPr lang="ko-KR" altLang="en-US" sz="1400">
                <a:solidFill>
                  <a:srgbClr val="000000"/>
                </a:solidFill>
                <a:latin typeface="TT52AEC0B4tCID"/>
              </a:rPr>
              <a:t>인공지능 시스템은 현실 가상 환경에서 예측 및 의사 결정과 같은 결과를 도출하는 인지 과제의 학습 수행 능력을 생성하는 모델 및 알고리즘을 통합한 정보 처리 기술이다</a:t>
            </a:r>
            <a:r>
              <a:rPr lang="ko-KR" altLang="en-US" sz="1400"/>
              <a:t> </a:t>
            </a:r>
            <a:endParaRPr lang="en-US" altLang="ko-KR" sz="1400"/>
          </a:p>
          <a:p>
            <a:r>
              <a:rPr lang="en-US" altLang="ko-KR" sz="1400"/>
              <a:t>(b) </a:t>
            </a:r>
            <a:r>
              <a:rPr lang="ko-KR" altLang="en-US" sz="1400"/>
              <a:t>인공지능 시스템 수명 주기를 관리</a:t>
            </a:r>
            <a:r>
              <a:rPr lang="en-US" altLang="ko-KR" sz="1400"/>
              <a:t>, </a:t>
            </a:r>
            <a:r>
              <a:rPr lang="ko-KR" altLang="en-US" sz="1400"/>
              <a:t>운영</a:t>
            </a:r>
            <a:r>
              <a:rPr lang="en-US" altLang="ko-KR" sz="1400"/>
              <a:t>, </a:t>
            </a:r>
            <a:r>
              <a:rPr lang="ko-KR" altLang="en-US" sz="1400"/>
              <a:t>매매</a:t>
            </a:r>
            <a:r>
              <a:rPr lang="en-US" altLang="ko-KR" sz="1400"/>
              <a:t>, </a:t>
            </a:r>
            <a:r>
              <a:rPr lang="ko-KR" altLang="en-US" sz="1400"/>
              <a:t>재무</a:t>
            </a:r>
            <a:r>
              <a:rPr lang="en-US" altLang="ko-KR" sz="1400"/>
              <a:t>, </a:t>
            </a:r>
            <a:r>
              <a:rPr lang="ko-KR" altLang="en-US" sz="1400"/>
              <a:t>모니터링 및 심사</a:t>
            </a:r>
            <a:r>
              <a:rPr lang="en-US" altLang="ko-KR" sz="1400"/>
              <a:t>, </a:t>
            </a:r>
            <a:r>
              <a:rPr lang="ko-KR" altLang="en-US" sz="1400"/>
              <a:t>검증</a:t>
            </a:r>
            <a:r>
              <a:rPr lang="en-US" altLang="ko-KR" sz="1400"/>
              <a:t>, </a:t>
            </a:r>
            <a:r>
              <a:rPr lang="ko-KR" altLang="en-US" sz="1400"/>
              <a:t>종료</a:t>
            </a:r>
            <a:r>
              <a:rPr lang="en-US" altLang="ko-KR" sz="1400"/>
              <a:t>, </a:t>
            </a:r>
            <a:r>
              <a:rPr lang="ko-KR" altLang="en-US" sz="1400"/>
              <a:t>해체</a:t>
            </a:r>
            <a:r>
              <a:rPr lang="en-US" altLang="ko-KR" sz="1400"/>
              <a:t>, </a:t>
            </a:r>
            <a:r>
              <a:rPr lang="ko-KR" altLang="en-US" sz="1400"/>
              <a:t>폐기를 비롯하여 연구</a:t>
            </a:r>
            <a:r>
              <a:rPr lang="en-US" altLang="ko-KR" sz="1400"/>
              <a:t>, </a:t>
            </a:r>
            <a:r>
              <a:rPr lang="ko-KR" altLang="en-US" sz="1400"/>
              <a:t>설계</a:t>
            </a:r>
            <a:r>
              <a:rPr lang="en-US" altLang="ko-KR" sz="1400"/>
              <a:t>, </a:t>
            </a:r>
            <a:r>
              <a:rPr lang="ko-KR" altLang="en-US" sz="1400"/>
              <a:t>개발로부터 배포</a:t>
            </a:r>
            <a:r>
              <a:rPr lang="en-US" altLang="ko-KR" sz="1400"/>
              <a:t>, </a:t>
            </a:r>
            <a:r>
              <a:rPr lang="ko-KR" altLang="en-US" sz="1400"/>
              <a:t>사용에 이르는 과정까지 포함하는 것으로</a:t>
            </a:r>
          </a:p>
          <a:p>
            <a:r>
              <a:rPr lang="ko-KR" altLang="en-US" sz="1400"/>
              <a:t>이해할 때</a:t>
            </a:r>
            <a:r>
              <a:rPr lang="en-US" altLang="ko-KR" sz="1400"/>
              <a:t>, </a:t>
            </a:r>
            <a:r>
              <a:rPr lang="ko-KR" altLang="en-US" sz="1400"/>
              <a:t>인공지능 시스템에 관한 윤리적 질문은 각 단계마다 존재한다</a:t>
            </a:r>
            <a:endParaRPr lang="en-US" altLang="ko-KR" sz="1400"/>
          </a:p>
          <a:p>
            <a:r>
              <a:rPr lang="en-US" altLang="ko-KR" sz="1400"/>
              <a:t>(c) </a:t>
            </a:r>
            <a:r>
              <a:rPr lang="ko-KR" altLang="en-US" sz="1400"/>
              <a:t>인공지능 시스템은 인공지능이 의사 결정</a:t>
            </a:r>
            <a:r>
              <a:rPr lang="en-US" altLang="ko-KR" sz="1400"/>
              <a:t>, </a:t>
            </a:r>
            <a:r>
              <a:rPr lang="ko-KR" altLang="en-US" sz="1400"/>
              <a:t>고용 및 노동</a:t>
            </a:r>
            <a:r>
              <a:rPr lang="en-US" altLang="ko-KR" sz="1400"/>
              <a:t>, </a:t>
            </a:r>
            <a:r>
              <a:rPr lang="ko-KR" altLang="en-US" sz="1400"/>
              <a:t>사회적 상호작용</a:t>
            </a:r>
            <a:r>
              <a:rPr lang="en-US" altLang="ko-KR" sz="1400"/>
              <a:t>, </a:t>
            </a:r>
            <a:r>
              <a:rPr lang="ko-KR" altLang="en-US" sz="1400"/>
              <a:t>건강관리</a:t>
            </a:r>
            <a:r>
              <a:rPr lang="en-US" altLang="ko-KR" sz="1400"/>
              <a:t>, </a:t>
            </a:r>
            <a:r>
              <a:rPr lang="ko-KR" altLang="en-US" sz="1400"/>
              <a:t>교육</a:t>
            </a:r>
            <a:r>
              <a:rPr lang="en-US" altLang="ko-KR" sz="1400"/>
              <a:t>, </a:t>
            </a:r>
            <a:r>
              <a:rPr lang="ko-KR" altLang="en-US" sz="1400"/>
              <a:t>미디어</a:t>
            </a:r>
            <a:r>
              <a:rPr lang="en-US" altLang="ko-KR" sz="1400"/>
              <a:t>, </a:t>
            </a:r>
            <a:r>
              <a:rPr lang="ko-KR" altLang="en-US" sz="1400"/>
              <a:t>정보 접근성</a:t>
            </a:r>
            <a:r>
              <a:rPr lang="en-US" altLang="ko-KR" sz="1400"/>
              <a:t>, </a:t>
            </a:r>
            <a:r>
              <a:rPr lang="ko-KR" altLang="en-US" sz="1400"/>
              <a:t>디지털 격차</a:t>
            </a:r>
            <a:r>
              <a:rPr lang="en-US" altLang="ko-KR" sz="1400"/>
              <a:t>, </a:t>
            </a:r>
            <a:r>
              <a:rPr lang="ko-KR" altLang="en-US" sz="1400" b="1">
                <a:solidFill>
                  <a:srgbClr val="0000FF"/>
                </a:solidFill>
              </a:rPr>
              <a:t>개인정보</a:t>
            </a:r>
            <a:r>
              <a:rPr lang="ko-KR" altLang="en-US" sz="1400"/>
              <a:t> 및 소비자 보호</a:t>
            </a:r>
            <a:r>
              <a:rPr lang="en-US" altLang="ko-KR" sz="1400"/>
              <a:t>, </a:t>
            </a:r>
            <a:r>
              <a:rPr lang="ko-KR" altLang="en-US" sz="1400"/>
              <a:t>환경</a:t>
            </a:r>
            <a:r>
              <a:rPr lang="en-US" altLang="ko-KR" sz="1400"/>
              <a:t>, </a:t>
            </a:r>
            <a:r>
              <a:rPr lang="ko-KR" altLang="en-US" sz="1400"/>
              <a:t>민주주의</a:t>
            </a:r>
            <a:r>
              <a:rPr lang="en-US" altLang="ko-KR" sz="1400"/>
              <a:t>, </a:t>
            </a:r>
            <a:r>
              <a:rPr lang="ko-KR" altLang="en-US" sz="1400"/>
              <a:t>법치주의</a:t>
            </a:r>
            <a:r>
              <a:rPr lang="en-US" altLang="ko-KR" sz="1400"/>
              <a:t>, </a:t>
            </a:r>
            <a:r>
              <a:rPr lang="ko-KR" altLang="en-US" sz="1400" b="1">
                <a:solidFill>
                  <a:srgbClr val="0000FF"/>
                </a:solidFill>
              </a:rPr>
              <a:t>보안 </a:t>
            </a:r>
            <a:r>
              <a:rPr lang="ko-KR" altLang="en-US" sz="1400"/>
              <a:t>및 치안유지</a:t>
            </a:r>
            <a:r>
              <a:rPr lang="en-US" altLang="ko-KR" sz="1400"/>
              <a:t>, </a:t>
            </a:r>
            <a:r>
              <a:rPr lang="ko-KR" altLang="en-US" sz="1400"/>
              <a:t>군민 양용</a:t>
            </a:r>
            <a:r>
              <a:rPr lang="en-US" altLang="ko-KR" sz="1400"/>
              <a:t>(dual use), </a:t>
            </a:r>
            <a:r>
              <a:rPr lang="ko-KR" altLang="en-US" sz="1400"/>
              <a:t>그리고 표현의 자유</a:t>
            </a:r>
            <a:r>
              <a:rPr lang="en-US" altLang="ko-KR" sz="1400"/>
              <a:t>, </a:t>
            </a:r>
            <a:r>
              <a:rPr lang="ko-KR" altLang="en-US" sz="1400"/>
              <a:t>프라이버시</a:t>
            </a:r>
            <a:r>
              <a:rPr lang="en-US" altLang="ko-KR" sz="1400"/>
              <a:t>, </a:t>
            </a:r>
            <a:r>
              <a:rPr lang="ko-KR" altLang="en-US" sz="1400"/>
              <a:t>비차별을 포함하는 인권 및 근본적 자유에 미치는 영향을 비롯하여 </a:t>
            </a:r>
            <a:r>
              <a:rPr lang="en-US" altLang="ko-KR" sz="1400"/>
              <a:t>(</a:t>
            </a:r>
            <a:r>
              <a:rPr lang="ko-KR" altLang="en-US" sz="1400"/>
              <a:t>단</a:t>
            </a:r>
            <a:r>
              <a:rPr lang="en-US" altLang="ko-KR" sz="1400"/>
              <a:t>, </a:t>
            </a:r>
            <a:r>
              <a:rPr lang="ko-KR" altLang="en-US" sz="1400"/>
              <a:t>이에 국한되지 않는</a:t>
            </a:r>
            <a:r>
              <a:rPr lang="en-US" altLang="ko-KR" sz="1400"/>
              <a:t>) </a:t>
            </a:r>
            <a:r>
              <a:rPr lang="ko-KR" altLang="en-US" sz="1400"/>
              <a:t>새로운 유형의 여러 윤리 문제를 유발한다</a:t>
            </a:r>
            <a:r>
              <a:rPr lang="en-US" altLang="ko-KR" sz="1400"/>
              <a:t>.</a:t>
            </a:r>
            <a:r>
              <a:rPr lang="ko-KR" altLang="en-US" sz="1100"/>
              <a:t> </a:t>
            </a:r>
            <a:br>
              <a:rPr lang="ko-KR" altLang="en-US" sz="1100"/>
            </a:br>
            <a:endParaRPr lang="en-US" altLang="ko-KR" sz="1100"/>
          </a:p>
          <a:p>
            <a:r>
              <a:rPr lang="en-US" altLang="ko-KR" sz="1400"/>
              <a:t>. </a:t>
            </a:r>
            <a:r>
              <a:rPr lang="ko-KR" altLang="en-US" sz="1400"/>
              <a:t>본 권고는 인공지능 시스템 수명 주기 전반에 걸쳐 법적 규제적 틀을 개발하고 기업의 의무를 촉진시켜야 할 행위 주체이자 관계 당국인 회원국을 대상으로 한다</a:t>
            </a:r>
            <a:r>
              <a:rPr lang="en-US" altLang="ko-KR" sz="1400"/>
              <a:t>. </a:t>
            </a:r>
            <a:r>
              <a:rPr lang="ko-KR" altLang="en-US" sz="1400"/>
              <a:t>또한</a:t>
            </a:r>
            <a:r>
              <a:rPr lang="en-US" altLang="ko-KR" sz="1400"/>
              <a:t>, </a:t>
            </a:r>
            <a:r>
              <a:rPr lang="ko-KR" altLang="en-US" sz="1400"/>
              <a:t>본 권고는 </a:t>
            </a:r>
            <a:r>
              <a:rPr lang="ko-KR" altLang="en-US" sz="1400" b="1" u="sng">
                <a:solidFill>
                  <a:srgbClr val="0000FF"/>
                </a:solidFill>
              </a:rPr>
              <a:t>인공지능 시스템 수명 주기 내내 인공지능 시스템에 대한 윤리영향평가의 토대를 제공</a:t>
            </a:r>
            <a:r>
              <a:rPr lang="ko-KR" altLang="en-US" sz="1400"/>
              <a:t>함으로써 공공 민간 부문을 비롯한 모든 인공지능 행위 주체에게 윤리 지침 을 제공한다</a:t>
            </a:r>
            <a:r>
              <a:rPr lang="en-US" altLang="ko-KR" sz="1400"/>
              <a:t>.</a:t>
            </a:r>
            <a:r>
              <a:rPr lang="ko-KR" altLang="en-US" sz="1000"/>
              <a:t> </a:t>
            </a:r>
            <a:br>
              <a:rPr lang="ko-KR" altLang="en-US" sz="1000"/>
            </a:br>
            <a:endParaRPr lang="ko-KR" altLang="en-US" sz="1000"/>
          </a:p>
        </p:txBody>
      </p:sp>
      <p:sp>
        <p:nvSpPr>
          <p:cNvPr id="7" name="직사각형 6">
            <a:extLst>
              <a:ext uri="{FF2B5EF4-FFF2-40B4-BE49-F238E27FC236}">
                <a16:creationId xmlns:a16="http://schemas.microsoft.com/office/drawing/2014/main" id="{3402392E-7D84-4BD5-8BC3-7E66B2686B0F}"/>
              </a:ext>
            </a:extLst>
          </p:cNvPr>
          <p:cNvSpPr/>
          <p:nvPr/>
        </p:nvSpPr>
        <p:spPr>
          <a:xfrm>
            <a:off x="44372" y="267494"/>
            <a:ext cx="6624736" cy="584775"/>
          </a:xfrm>
          <a:prstGeom prst="rect">
            <a:avLst/>
          </a:prstGeom>
        </p:spPr>
        <p:txBody>
          <a:bodyPr wrap="square">
            <a:spAutoFit/>
          </a:bodyPr>
          <a:lstStyle/>
          <a:p>
            <a:r>
              <a:rPr lang="en-US" altLang="ko-KR" sz="1600" b="1"/>
              <a:t>[</a:t>
            </a:r>
            <a:r>
              <a:rPr lang="ko-KR" altLang="en-US" sz="1600" b="1"/>
              <a:t>별첨</a:t>
            </a:r>
            <a:r>
              <a:rPr lang="en-US" altLang="ko-KR" sz="1600" b="1"/>
              <a:t>]</a:t>
            </a:r>
            <a:r>
              <a:rPr lang="ko-KR" altLang="en-US" sz="1600" b="1"/>
              <a:t> 유네스코 인공지능 윤리권고  </a:t>
            </a:r>
            <a:r>
              <a:rPr lang="en-US" altLang="ko-KR" sz="1600" b="1"/>
              <a:t>(2021</a:t>
            </a:r>
            <a:r>
              <a:rPr lang="ko-KR" altLang="en-US" sz="1600" b="1"/>
              <a:t>년 </a:t>
            </a:r>
            <a:r>
              <a:rPr lang="en-US" altLang="ko-KR" sz="1600" b="1"/>
              <a:t>11</a:t>
            </a:r>
            <a:r>
              <a:rPr lang="ko-KR" altLang="en-US" sz="1600" b="1"/>
              <a:t>월 </a:t>
            </a:r>
            <a:r>
              <a:rPr lang="en-US" altLang="ko-KR" sz="1600" b="1"/>
              <a:t>25</a:t>
            </a:r>
            <a:r>
              <a:rPr lang="ko-KR" altLang="en-US" sz="1600" b="1"/>
              <a:t>일</a:t>
            </a:r>
            <a:r>
              <a:rPr lang="en-US" altLang="ko-KR" sz="1600" b="1"/>
              <a:t>)</a:t>
            </a:r>
          </a:p>
          <a:p>
            <a:endParaRPr lang="ko-KR" altLang="en-US" sz="1600" b="1"/>
          </a:p>
        </p:txBody>
      </p:sp>
    </p:spTree>
    <p:extLst>
      <p:ext uri="{BB962C8B-B14F-4D97-AF65-F5344CB8AC3E}">
        <p14:creationId xmlns:p14="http://schemas.microsoft.com/office/powerpoint/2010/main" val="4042712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7D62BC3C-3B16-4D23-AC89-CD121E5FD6A4}"/>
              </a:ext>
            </a:extLst>
          </p:cNvPr>
          <p:cNvSpPr/>
          <p:nvPr/>
        </p:nvSpPr>
        <p:spPr>
          <a:xfrm>
            <a:off x="107504" y="195486"/>
            <a:ext cx="8928992" cy="5062924"/>
          </a:xfrm>
          <a:prstGeom prst="rect">
            <a:avLst/>
          </a:prstGeom>
        </p:spPr>
        <p:txBody>
          <a:bodyPr wrap="square">
            <a:spAutoFit/>
          </a:bodyPr>
          <a:lstStyle/>
          <a:p>
            <a:r>
              <a:rPr lang="en-US" altLang="ko-KR" sz="1600" b="1">
                <a:solidFill>
                  <a:srgbClr val="808080"/>
                </a:solidFill>
                <a:latin typeface="TimesNewRoman"/>
              </a:rPr>
              <a:t>Right to Privacy, and Data Protection</a:t>
            </a:r>
            <a:br>
              <a:rPr lang="en-US" altLang="ko-KR" sz="1600" b="1">
                <a:solidFill>
                  <a:srgbClr val="808080"/>
                </a:solidFill>
                <a:latin typeface="TimesNewRoman"/>
              </a:rPr>
            </a:br>
            <a:r>
              <a:rPr lang="ko-KR" altLang="en-US" sz="1600">
                <a:solidFill>
                  <a:srgbClr val="000000"/>
                </a:solidFill>
                <a:latin typeface="ExpoM-HM"/>
              </a:rPr>
              <a:t>프라이버시 권리 및 정보 보호</a:t>
            </a:r>
            <a:br>
              <a:rPr lang="ko-KR" altLang="en-US" sz="1600">
                <a:solidFill>
                  <a:srgbClr val="000000"/>
                </a:solidFill>
                <a:latin typeface="ExpoM-HM"/>
              </a:rPr>
            </a:br>
            <a:endParaRPr lang="en-US" altLang="ko-KR" sz="1600">
              <a:solidFill>
                <a:srgbClr val="000000"/>
              </a:solidFill>
              <a:latin typeface="ExpoM-HM"/>
            </a:endParaRPr>
          </a:p>
          <a:p>
            <a:r>
              <a:rPr lang="en-US" altLang="ko-KR" sz="1100">
                <a:solidFill>
                  <a:srgbClr val="808080"/>
                </a:solidFill>
                <a:latin typeface="TT5D9EDC6BtCID"/>
              </a:rPr>
              <a:t>32. Privacy, a right essential to the protection of human dignity, human autonomy and human agency, must be respected, protected and promoted throughout the life cycle of AI systems.</a:t>
            </a:r>
            <a:br>
              <a:rPr lang="en-US" altLang="ko-KR" sz="1100">
                <a:solidFill>
                  <a:srgbClr val="808080"/>
                </a:solidFill>
                <a:latin typeface="TT5D9EDC6BtCID"/>
              </a:rPr>
            </a:br>
            <a:r>
              <a:rPr lang="en-US" altLang="ko-KR" sz="1100">
                <a:solidFill>
                  <a:srgbClr val="000000"/>
                </a:solidFill>
                <a:latin typeface="TT52AEC0B4tCID"/>
              </a:rPr>
              <a:t>32. </a:t>
            </a:r>
            <a:r>
              <a:rPr lang="ko-KR" altLang="en-US" sz="1100">
                <a:solidFill>
                  <a:srgbClr val="000000"/>
                </a:solidFill>
                <a:latin typeface="TT52AEC0B4tCID"/>
              </a:rPr>
              <a:t>인간 존엄성</a:t>
            </a:r>
            <a:r>
              <a:rPr lang="en-US" altLang="ko-KR" sz="1100">
                <a:solidFill>
                  <a:srgbClr val="000000"/>
                </a:solidFill>
                <a:latin typeface="TT52AEC0B4tCID"/>
              </a:rPr>
              <a:t>, </a:t>
            </a:r>
            <a:r>
              <a:rPr lang="ko-KR" altLang="en-US" sz="1100">
                <a:solidFill>
                  <a:srgbClr val="000000"/>
                </a:solidFill>
                <a:latin typeface="TT52AEC0B4tCID"/>
              </a:rPr>
              <a:t>인간 자율성</a:t>
            </a:r>
            <a:r>
              <a:rPr lang="en-US" altLang="ko-KR" sz="1100">
                <a:solidFill>
                  <a:srgbClr val="000000"/>
                </a:solidFill>
                <a:latin typeface="TT52AEC0B4tCID"/>
              </a:rPr>
              <a:t>, </a:t>
            </a:r>
            <a:r>
              <a:rPr lang="ko-KR" altLang="en-US" sz="1100">
                <a:solidFill>
                  <a:srgbClr val="000000"/>
                </a:solidFill>
                <a:latin typeface="TT52AEC0B4tCID"/>
              </a:rPr>
              <a:t>인간 활동의 보호에 핵심적 권리인 </a:t>
            </a:r>
            <a:r>
              <a:rPr lang="ko-KR" altLang="en-US" sz="1100" b="1">
                <a:solidFill>
                  <a:srgbClr val="0000FF"/>
                </a:solidFill>
                <a:latin typeface="TT52AEC0B4tCID"/>
              </a:rPr>
              <a:t>프라이버시</a:t>
            </a:r>
            <a:r>
              <a:rPr lang="ko-KR" altLang="en-US" sz="1100">
                <a:solidFill>
                  <a:srgbClr val="000000"/>
                </a:solidFill>
                <a:latin typeface="TT52AEC0B4tCID"/>
              </a:rPr>
              <a:t>는 인공지능 시스템 수명 주기 전 영역에서 반드시 존중</a:t>
            </a:r>
            <a:r>
              <a:rPr lang="en-US" altLang="ko-KR" sz="1100">
                <a:solidFill>
                  <a:srgbClr val="000000"/>
                </a:solidFill>
                <a:latin typeface="TT52AEC0B4tCID"/>
              </a:rPr>
              <a:t>, </a:t>
            </a:r>
            <a:r>
              <a:rPr lang="ko-KR" altLang="en-US" sz="1100">
                <a:solidFill>
                  <a:srgbClr val="000000"/>
                </a:solidFill>
                <a:latin typeface="TT52AEC0B4tCID"/>
              </a:rPr>
              <a:t>보호</a:t>
            </a:r>
            <a:r>
              <a:rPr lang="en-US" altLang="ko-KR" sz="1100">
                <a:solidFill>
                  <a:srgbClr val="000000"/>
                </a:solidFill>
                <a:latin typeface="TT52AEC0B4tCID"/>
              </a:rPr>
              <a:t>, </a:t>
            </a:r>
            <a:r>
              <a:rPr lang="ko-KR" altLang="en-US" sz="1100">
                <a:solidFill>
                  <a:srgbClr val="000000"/>
                </a:solidFill>
                <a:latin typeface="TT52AEC0B4tCID"/>
              </a:rPr>
              <a:t>증진되어야 한다</a:t>
            </a:r>
            <a:r>
              <a:rPr lang="en-US" altLang="ko-KR" sz="1100">
                <a:solidFill>
                  <a:srgbClr val="000000"/>
                </a:solidFill>
                <a:latin typeface="TT52AEC0B4tCID"/>
              </a:rPr>
              <a:t>.</a:t>
            </a:r>
            <a:br>
              <a:rPr lang="en-US" altLang="ko-KR" sz="1100">
                <a:solidFill>
                  <a:srgbClr val="000000"/>
                </a:solidFill>
                <a:latin typeface="TT52AEC0B4tCID"/>
              </a:rPr>
            </a:br>
            <a:r>
              <a:rPr lang="en-US" altLang="ko-KR" sz="1100">
                <a:solidFill>
                  <a:srgbClr val="808080"/>
                </a:solidFill>
                <a:latin typeface="TT5D9EDC6BtCID"/>
              </a:rPr>
              <a:t>It is important that data for AI systems be collected, used, shared, archived and deleted in ways that are consistent with international law and in line with the values and principles set forth in this Recommendation, while respecting relevant national, regional and international legal frameworks.</a:t>
            </a:r>
            <a:br>
              <a:rPr lang="en-US" altLang="ko-KR" sz="1100">
                <a:solidFill>
                  <a:srgbClr val="808080"/>
                </a:solidFill>
                <a:latin typeface="TT5D9EDC6BtCID"/>
              </a:rPr>
            </a:br>
            <a:r>
              <a:rPr lang="ko-KR" altLang="en-US" sz="1100">
                <a:solidFill>
                  <a:srgbClr val="000000"/>
                </a:solidFill>
                <a:latin typeface="TT52AEC0B4tCID"/>
              </a:rPr>
              <a:t>인공지능 시스템을 위한 </a:t>
            </a:r>
            <a:r>
              <a:rPr lang="ko-KR" altLang="en-US" sz="1100" b="1">
                <a:solidFill>
                  <a:srgbClr val="0000FF"/>
                </a:solidFill>
                <a:latin typeface="TT52AEC0B4tCID"/>
              </a:rPr>
              <a:t>데이터</a:t>
            </a:r>
            <a:r>
              <a:rPr lang="ko-KR" altLang="en-US" sz="1100">
                <a:solidFill>
                  <a:srgbClr val="000000"/>
                </a:solidFill>
                <a:latin typeface="TT52AEC0B4tCID"/>
              </a:rPr>
              <a:t>가 국제법에 부합하고 본 권고에서 명시된 가치와 원칙에 맞게</a:t>
            </a:r>
            <a:r>
              <a:rPr lang="en-US" altLang="ko-KR" sz="1100">
                <a:solidFill>
                  <a:srgbClr val="000000"/>
                </a:solidFill>
                <a:latin typeface="TT52AEC0B4tCID"/>
              </a:rPr>
              <a:t>, </a:t>
            </a:r>
            <a:r>
              <a:rPr lang="ko-KR" altLang="en-US" sz="1100">
                <a:solidFill>
                  <a:srgbClr val="000000"/>
                </a:solidFill>
                <a:latin typeface="TT52AEC0B4tCID"/>
              </a:rPr>
              <a:t>그리고 또한 유관 국가 지역 국제적 법률 틀을 존중하는 식으로 </a:t>
            </a:r>
            <a:r>
              <a:rPr lang="ko-KR" altLang="en-US" sz="1100" b="1">
                <a:solidFill>
                  <a:srgbClr val="0000FF"/>
                </a:solidFill>
                <a:latin typeface="TT52AEC0B4tCID"/>
              </a:rPr>
              <a:t>수집</a:t>
            </a:r>
            <a:r>
              <a:rPr lang="en-US" altLang="ko-KR" sz="1100" b="1">
                <a:solidFill>
                  <a:srgbClr val="0000FF"/>
                </a:solidFill>
                <a:latin typeface="TT52AEC0B4tCID"/>
              </a:rPr>
              <a:t>, </a:t>
            </a:r>
            <a:r>
              <a:rPr lang="ko-KR" altLang="en-US" sz="1100" b="1">
                <a:solidFill>
                  <a:srgbClr val="0000FF"/>
                </a:solidFill>
                <a:latin typeface="TT52AEC0B4tCID"/>
              </a:rPr>
              <a:t>사용</a:t>
            </a:r>
            <a:r>
              <a:rPr lang="en-US" altLang="ko-KR" sz="1100" b="1">
                <a:solidFill>
                  <a:srgbClr val="0000FF"/>
                </a:solidFill>
                <a:latin typeface="TT52AEC0B4tCID"/>
              </a:rPr>
              <a:t>, </a:t>
            </a:r>
            <a:r>
              <a:rPr lang="ko-KR" altLang="en-US" sz="1100" b="1">
                <a:solidFill>
                  <a:srgbClr val="0000FF"/>
                </a:solidFill>
                <a:latin typeface="TT52AEC0B4tCID"/>
              </a:rPr>
              <a:t>공유</a:t>
            </a:r>
            <a:r>
              <a:rPr lang="en-US" altLang="ko-KR" sz="1100" b="1">
                <a:solidFill>
                  <a:srgbClr val="0000FF"/>
                </a:solidFill>
                <a:latin typeface="TT52AEC0B4tCID"/>
              </a:rPr>
              <a:t>, </a:t>
            </a:r>
            <a:r>
              <a:rPr lang="ko-KR" altLang="en-US" sz="1100" b="1">
                <a:solidFill>
                  <a:srgbClr val="0000FF"/>
                </a:solidFill>
                <a:latin typeface="TT52AEC0B4tCID"/>
              </a:rPr>
              <a:t>보관</a:t>
            </a:r>
            <a:r>
              <a:rPr lang="en-US" altLang="ko-KR" sz="1100" b="1">
                <a:solidFill>
                  <a:srgbClr val="0000FF"/>
                </a:solidFill>
                <a:latin typeface="TT52AEC0B4tCID"/>
              </a:rPr>
              <a:t>, </a:t>
            </a:r>
            <a:r>
              <a:rPr lang="ko-KR" altLang="en-US" sz="1100" b="1">
                <a:solidFill>
                  <a:srgbClr val="0000FF"/>
                </a:solidFill>
                <a:latin typeface="TT52AEC0B4tCID"/>
              </a:rPr>
              <a:t>삭제</a:t>
            </a:r>
            <a:r>
              <a:rPr lang="ko-KR" altLang="en-US" sz="1100">
                <a:solidFill>
                  <a:srgbClr val="000000"/>
                </a:solidFill>
                <a:latin typeface="TT52AEC0B4tCID"/>
              </a:rPr>
              <a:t>되는 것은 중요하다</a:t>
            </a:r>
            <a:r>
              <a:rPr lang="en-US" altLang="ko-KR" sz="1100">
                <a:solidFill>
                  <a:srgbClr val="000000"/>
                </a:solidFill>
                <a:latin typeface="TT52AEC0B4tCID"/>
              </a:rPr>
              <a:t>.</a:t>
            </a:r>
            <a:br>
              <a:rPr lang="en-US" altLang="ko-KR" sz="1100">
                <a:solidFill>
                  <a:srgbClr val="000000"/>
                </a:solidFill>
                <a:latin typeface="TT52AEC0B4tCID"/>
              </a:rPr>
            </a:br>
            <a:r>
              <a:rPr lang="en-US" altLang="ko-KR" sz="1100">
                <a:solidFill>
                  <a:srgbClr val="808080"/>
                </a:solidFill>
                <a:latin typeface="TT5D9EDC6BtCID"/>
              </a:rPr>
              <a:t>33. Adequate data protection frameworks and governance mechanisms should be established in a multi-stakeholder approach at the national or international level, protected by judicial systems, and ensured throughout the life cycle of AI systems.</a:t>
            </a:r>
            <a:br>
              <a:rPr lang="en-US" altLang="ko-KR" sz="1100">
                <a:solidFill>
                  <a:srgbClr val="808080"/>
                </a:solidFill>
                <a:latin typeface="TT5D9EDC6BtCID"/>
              </a:rPr>
            </a:br>
            <a:r>
              <a:rPr lang="en-US" altLang="ko-KR" sz="1100">
                <a:solidFill>
                  <a:srgbClr val="000000"/>
                </a:solidFill>
                <a:latin typeface="TT52AEC0B4tCID"/>
              </a:rPr>
              <a:t>33. </a:t>
            </a:r>
            <a:r>
              <a:rPr lang="ko-KR" altLang="en-US" sz="1100">
                <a:solidFill>
                  <a:srgbClr val="000000"/>
                </a:solidFill>
                <a:latin typeface="TT52AEC0B4tCID"/>
              </a:rPr>
              <a:t>적절한 </a:t>
            </a:r>
            <a:r>
              <a:rPr lang="ko-KR" altLang="en-US" sz="1100" b="1">
                <a:solidFill>
                  <a:srgbClr val="000000"/>
                </a:solidFill>
                <a:latin typeface="TT52AEC0B4tCID"/>
              </a:rPr>
              <a:t>데이터 보호 틀 및 거버넌스 메커니즘</a:t>
            </a:r>
            <a:r>
              <a:rPr lang="ko-KR" altLang="en-US" sz="1100">
                <a:solidFill>
                  <a:srgbClr val="000000"/>
                </a:solidFill>
                <a:latin typeface="TT52AEC0B4tCID"/>
              </a:rPr>
              <a:t>은 국가 국제적 차원의 다자적 접근법 으로 확립되어야 하고</a:t>
            </a:r>
            <a:r>
              <a:rPr lang="en-US" altLang="ko-KR" sz="1100">
                <a:solidFill>
                  <a:srgbClr val="000000"/>
                </a:solidFill>
                <a:latin typeface="TT52AEC0B4tCID"/>
              </a:rPr>
              <a:t>, </a:t>
            </a:r>
            <a:r>
              <a:rPr lang="ko-KR" altLang="en-US" sz="1100">
                <a:solidFill>
                  <a:srgbClr val="000000"/>
                </a:solidFill>
                <a:latin typeface="TT52AEC0B4tCID"/>
              </a:rPr>
              <a:t>사법 체계에 의해 보호받아야 하며</a:t>
            </a:r>
            <a:r>
              <a:rPr lang="en-US" altLang="ko-KR" sz="1100">
                <a:solidFill>
                  <a:srgbClr val="000000"/>
                </a:solidFill>
                <a:latin typeface="TT52AEC0B4tCID"/>
              </a:rPr>
              <a:t>, </a:t>
            </a:r>
            <a:r>
              <a:rPr lang="ko-KR" altLang="en-US" sz="1100" b="1">
                <a:solidFill>
                  <a:srgbClr val="000000"/>
                </a:solidFill>
                <a:latin typeface="TT52AEC0B4tCID"/>
              </a:rPr>
              <a:t>인공지능 시스템 수명 주기</a:t>
            </a:r>
            <a:r>
              <a:rPr lang="ko-KR" altLang="en-US" sz="1100">
                <a:solidFill>
                  <a:srgbClr val="000000"/>
                </a:solidFill>
                <a:latin typeface="TT52AEC0B4tCID"/>
              </a:rPr>
              <a:t> 전 영역에서 보장되어야 한다</a:t>
            </a:r>
            <a:r>
              <a:rPr lang="en-US" altLang="ko-KR" sz="1100">
                <a:solidFill>
                  <a:srgbClr val="000000"/>
                </a:solidFill>
                <a:latin typeface="TT52AEC0B4tCID"/>
              </a:rPr>
              <a:t>.</a:t>
            </a:r>
            <a:br>
              <a:rPr lang="en-US" altLang="ko-KR" sz="1100">
                <a:solidFill>
                  <a:srgbClr val="000000"/>
                </a:solidFill>
                <a:latin typeface="TT52AEC0B4tCID"/>
              </a:rPr>
            </a:br>
            <a:r>
              <a:rPr lang="en-US" altLang="ko-KR" sz="1100">
                <a:solidFill>
                  <a:srgbClr val="808080"/>
                </a:solidFill>
                <a:latin typeface="TT5D9EDC6BtCID"/>
              </a:rPr>
              <a:t>Data protection frameworks and any related mechanisms should take reference from international data protection principles and standards concerning the collection, use and disclosure of personal data and exercise of their rights by data subjects while ensuring a legitimate aim and a valid legal basis for the processing of personal data, including informed consent.</a:t>
            </a:r>
            <a:br>
              <a:rPr lang="en-US" altLang="ko-KR" sz="1100">
                <a:solidFill>
                  <a:srgbClr val="808080"/>
                </a:solidFill>
                <a:latin typeface="TT5D9EDC6BtCID"/>
              </a:rPr>
            </a:br>
            <a:r>
              <a:rPr lang="ko-KR" altLang="en-US" sz="1100">
                <a:solidFill>
                  <a:srgbClr val="000000"/>
                </a:solidFill>
                <a:latin typeface="TT52AEC0B4tCID"/>
              </a:rPr>
              <a:t>데이터 보호 틀 및 관련 메커니즘은 </a:t>
            </a:r>
            <a:r>
              <a:rPr lang="ko-KR" altLang="en-US" sz="1100" b="1">
                <a:solidFill>
                  <a:srgbClr val="0000FF"/>
                </a:solidFill>
                <a:latin typeface="TT52AEC0B4tCID"/>
              </a:rPr>
              <a:t>개인 정보의 수집 사용 공개 및 데이터 주체의 권리 행사와 관련된 국제 데이터 보호 원칙 기준을 참고</a:t>
            </a:r>
            <a:r>
              <a:rPr lang="ko-KR" altLang="en-US" sz="1100">
                <a:solidFill>
                  <a:srgbClr val="000000"/>
                </a:solidFill>
                <a:latin typeface="TT52AEC0B4tCID"/>
              </a:rPr>
              <a:t>해야 하며</a:t>
            </a:r>
            <a:r>
              <a:rPr lang="en-US" altLang="ko-KR" sz="1100">
                <a:solidFill>
                  <a:srgbClr val="000000"/>
                </a:solidFill>
                <a:latin typeface="TT52AEC0B4tCID"/>
              </a:rPr>
              <a:t>, </a:t>
            </a:r>
            <a:r>
              <a:rPr lang="ko-KR" altLang="en-US" sz="1100">
                <a:solidFill>
                  <a:srgbClr val="000000"/>
                </a:solidFill>
                <a:latin typeface="TT52AEC0B4tCID"/>
              </a:rPr>
              <a:t>동시에 인지동의를 비롯하여 개인 데이터 처리를 위한 적법한 목적 및 타당한 법적 토대도 확고히 해야 한다</a:t>
            </a:r>
            <a:r>
              <a:rPr lang="en-US" altLang="ko-KR" sz="1100">
                <a:solidFill>
                  <a:srgbClr val="000000"/>
                </a:solidFill>
                <a:latin typeface="TT52AEC0B4tCID"/>
              </a:rPr>
              <a:t>.</a:t>
            </a:r>
            <a:br>
              <a:rPr lang="en-US" altLang="ko-KR" sz="1100">
                <a:solidFill>
                  <a:srgbClr val="000000"/>
                </a:solidFill>
                <a:latin typeface="TT52AEC0B4tCID"/>
              </a:rPr>
            </a:br>
            <a:r>
              <a:rPr lang="en-US" altLang="ko-KR" sz="1100">
                <a:solidFill>
                  <a:srgbClr val="808080"/>
                </a:solidFill>
                <a:latin typeface="TT5D9EDC6BtCID"/>
              </a:rPr>
              <a:t>34. Algorithmic systems require adequate privacy impact assessments, which also include societal and ethical considerations of their use and an innovative use of the privacy by design approach.</a:t>
            </a:r>
            <a:br>
              <a:rPr lang="en-US" altLang="ko-KR" sz="1100">
                <a:solidFill>
                  <a:srgbClr val="808080"/>
                </a:solidFill>
                <a:latin typeface="TT5D9EDC6BtCID"/>
              </a:rPr>
            </a:br>
            <a:r>
              <a:rPr lang="en-US" altLang="ko-KR" sz="1100">
                <a:solidFill>
                  <a:srgbClr val="000000"/>
                </a:solidFill>
                <a:latin typeface="TT52AEC0B4tCID"/>
              </a:rPr>
              <a:t>34. </a:t>
            </a:r>
            <a:r>
              <a:rPr lang="ko-KR" altLang="en-US" sz="1100">
                <a:solidFill>
                  <a:srgbClr val="000000"/>
                </a:solidFill>
                <a:latin typeface="TT52AEC0B4tCID"/>
              </a:rPr>
              <a:t>알고리즘 시스템은 이의 개인정보 사용과 설계 단계에서의 개인정보의 혁신적 사용에 대한 사회 윤리적 고려를 포함하여 적절한 </a:t>
            </a:r>
            <a:r>
              <a:rPr lang="ko-KR" altLang="en-US" sz="1100">
                <a:solidFill>
                  <a:srgbClr val="0000FF"/>
                </a:solidFill>
                <a:latin typeface="TT52AEC0B4tCID"/>
              </a:rPr>
              <a:t>프라이버시 영향평가를 요구</a:t>
            </a:r>
            <a:r>
              <a:rPr lang="ko-KR" altLang="en-US" sz="1100">
                <a:solidFill>
                  <a:srgbClr val="000000"/>
                </a:solidFill>
                <a:latin typeface="TT52AEC0B4tCID"/>
              </a:rPr>
              <a:t>한다</a:t>
            </a:r>
            <a:r>
              <a:rPr lang="en-US" altLang="ko-KR" sz="1100">
                <a:solidFill>
                  <a:srgbClr val="000000"/>
                </a:solidFill>
                <a:latin typeface="TT52AEC0B4tCID"/>
              </a:rPr>
              <a:t>.</a:t>
            </a:r>
            <a:br>
              <a:rPr lang="en-US" altLang="ko-KR" sz="1100">
                <a:solidFill>
                  <a:srgbClr val="000000"/>
                </a:solidFill>
                <a:latin typeface="TT52AEC0B4tCID"/>
              </a:rPr>
            </a:br>
            <a:r>
              <a:rPr lang="en-US" altLang="ko-KR" sz="1100">
                <a:solidFill>
                  <a:srgbClr val="808080"/>
                </a:solidFill>
                <a:latin typeface="TT5D9EDC6BtCID"/>
              </a:rPr>
              <a:t>AI actors need to ensure that they are accountable for the design and implementation of AI systems in such a way as to ensure that personal information is protected throughout the life cycle of the AI system.</a:t>
            </a:r>
            <a:br>
              <a:rPr lang="en-US" altLang="ko-KR" sz="1100">
                <a:solidFill>
                  <a:srgbClr val="808080"/>
                </a:solidFill>
                <a:latin typeface="TT5D9EDC6BtCID"/>
              </a:rPr>
            </a:br>
            <a:r>
              <a:rPr lang="ko-KR" altLang="en-US" sz="1100">
                <a:solidFill>
                  <a:srgbClr val="000000"/>
                </a:solidFill>
                <a:latin typeface="TT52AEC0B4tCID"/>
              </a:rPr>
              <a:t>인공지능 행위 주체는 가령 개인 정보가 인공지능 시스템의 전 영역에서 보호받음을 보장하는 식으로 그들이 인공지능 시스템의 설계 및 구현에 책임을 짐을 보장해야 한다</a:t>
            </a:r>
            <a:r>
              <a:rPr lang="en-US" altLang="ko-KR" sz="1100">
                <a:solidFill>
                  <a:srgbClr val="000000"/>
                </a:solidFill>
                <a:latin typeface="TT52AEC0B4tCID"/>
              </a:rPr>
              <a:t>.</a:t>
            </a:r>
            <a:r>
              <a:rPr lang="en-US" altLang="ko-KR" sz="1100"/>
              <a:t> </a:t>
            </a:r>
            <a:endParaRPr lang="ko-KR" altLang="en-US" sz="1200"/>
          </a:p>
        </p:txBody>
      </p:sp>
    </p:spTree>
    <p:extLst>
      <p:ext uri="{BB962C8B-B14F-4D97-AF65-F5344CB8AC3E}">
        <p14:creationId xmlns:p14="http://schemas.microsoft.com/office/powerpoint/2010/main" val="4086251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7D62BC3C-3B16-4D23-AC89-CD121E5FD6A4}"/>
              </a:ext>
            </a:extLst>
          </p:cNvPr>
          <p:cNvSpPr/>
          <p:nvPr/>
        </p:nvSpPr>
        <p:spPr>
          <a:xfrm>
            <a:off x="107504" y="326797"/>
            <a:ext cx="8928992" cy="3939540"/>
          </a:xfrm>
          <a:prstGeom prst="rect">
            <a:avLst/>
          </a:prstGeom>
        </p:spPr>
        <p:txBody>
          <a:bodyPr wrap="square">
            <a:spAutoFit/>
          </a:bodyPr>
          <a:lstStyle/>
          <a:p>
            <a:r>
              <a:rPr lang="en-US" altLang="ko-KR"/>
              <a:t>Transparency and explainability</a:t>
            </a:r>
            <a:br>
              <a:rPr lang="en-US" altLang="ko-KR"/>
            </a:br>
            <a:r>
              <a:rPr lang="ko-KR" altLang="en-US"/>
              <a:t>투명성 및 설명가능성</a:t>
            </a:r>
            <a:r>
              <a:rPr lang="ko-KR" altLang="en-US" sz="1600"/>
              <a:t> </a:t>
            </a:r>
            <a:br>
              <a:rPr lang="ko-KR" altLang="en-US" sz="1600"/>
            </a:br>
            <a:br>
              <a:rPr lang="ko-KR" altLang="en-US" sz="1600">
                <a:solidFill>
                  <a:srgbClr val="000000"/>
                </a:solidFill>
                <a:latin typeface="ExpoM-HM"/>
              </a:rPr>
            </a:br>
            <a:r>
              <a:rPr lang="en-US" altLang="ko-KR" sz="1100">
                <a:solidFill>
                  <a:srgbClr val="808080"/>
                </a:solidFill>
                <a:latin typeface="TT5D9EDC6BtCID"/>
              </a:rPr>
              <a:t>37. The transparency and explainability of AI systems are often essential preconditions to ensure the respect, protection and promotion of human rights,</a:t>
            </a:r>
          </a:p>
          <a:p>
            <a:r>
              <a:rPr lang="en-US" altLang="ko-KR" sz="1100">
                <a:solidFill>
                  <a:srgbClr val="808080"/>
                </a:solidFill>
                <a:latin typeface="TT5D9EDC6BtCID"/>
              </a:rPr>
              <a:t>fundamental freedoms and ethical principles.</a:t>
            </a:r>
          </a:p>
          <a:p>
            <a:r>
              <a:rPr lang="en-US" altLang="ko-KR" sz="1100">
                <a:solidFill>
                  <a:srgbClr val="808080"/>
                </a:solidFill>
                <a:latin typeface="TT5D9EDC6BtCID"/>
              </a:rPr>
              <a:t>37. </a:t>
            </a:r>
            <a:r>
              <a:rPr lang="ko-KR" altLang="en-US" sz="1100">
                <a:solidFill>
                  <a:srgbClr val="808080"/>
                </a:solidFill>
                <a:latin typeface="TT5D9EDC6BtCID"/>
              </a:rPr>
              <a:t>인공지능 시스템의 </a:t>
            </a:r>
            <a:r>
              <a:rPr lang="ko-KR" altLang="en-US" sz="1100" b="1">
                <a:solidFill>
                  <a:srgbClr val="0000FF"/>
                </a:solidFill>
                <a:latin typeface="TT5D9EDC6BtCID"/>
              </a:rPr>
              <a:t>투명성 및 설명가능성</a:t>
            </a:r>
            <a:r>
              <a:rPr lang="ko-KR" altLang="en-US" sz="1100">
                <a:solidFill>
                  <a:srgbClr val="808080"/>
                </a:solidFill>
                <a:latin typeface="TT5D9EDC6BtCID"/>
              </a:rPr>
              <a:t>은 인권 및 근본적 자유</a:t>
            </a:r>
            <a:r>
              <a:rPr lang="en-US" altLang="ko-KR" sz="1100">
                <a:solidFill>
                  <a:srgbClr val="808080"/>
                </a:solidFill>
                <a:latin typeface="TT5D9EDC6BtCID"/>
              </a:rPr>
              <a:t>, </a:t>
            </a:r>
            <a:r>
              <a:rPr lang="ko-KR" altLang="en-US" sz="1100">
                <a:solidFill>
                  <a:srgbClr val="808080"/>
                </a:solidFill>
                <a:latin typeface="TT5D9EDC6BtCID"/>
              </a:rPr>
              <a:t>윤리적 원칙에 대한 존중 보호 증진을 확고히 함에 있어 필수 선결조건이다</a:t>
            </a:r>
            <a:r>
              <a:rPr lang="en-US" altLang="ko-KR" sz="1100">
                <a:solidFill>
                  <a:srgbClr val="808080"/>
                </a:solidFill>
                <a:latin typeface="TT5D9EDC6BtCID"/>
              </a:rPr>
              <a:t>.</a:t>
            </a:r>
          </a:p>
          <a:p>
            <a:endParaRPr lang="en-US" altLang="ko-KR" sz="1100">
              <a:solidFill>
                <a:srgbClr val="808080"/>
              </a:solidFill>
              <a:latin typeface="TT5D9EDC6BtCID"/>
            </a:endParaRPr>
          </a:p>
          <a:p>
            <a:r>
              <a:rPr lang="en-US" altLang="ko-KR" sz="1100">
                <a:solidFill>
                  <a:srgbClr val="808080"/>
                </a:solidFill>
                <a:latin typeface="TT5D9EDC6BtCID"/>
              </a:rPr>
              <a:t>Transparency is necessary for relevant national and international liability regimes to work effectively.</a:t>
            </a:r>
          </a:p>
          <a:p>
            <a:r>
              <a:rPr lang="ko-KR" altLang="en-US" sz="1100">
                <a:solidFill>
                  <a:srgbClr val="808080"/>
                </a:solidFill>
                <a:latin typeface="TT5D9EDC6BtCID"/>
              </a:rPr>
              <a:t>투명성은 관련 국내 국제 법적 책임 체제가 효과적으로 작동하는 데에 필수적이다</a:t>
            </a:r>
            <a:r>
              <a:rPr lang="en-US" altLang="ko-KR" sz="1100">
                <a:solidFill>
                  <a:srgbClr val="808080"/>
                </a:solidFill>
                <a:latin typeface="TT5D9EDC6BtCID"/>
              </a:rPr>
              <a:t>.</a:t>
            </a:r>
          </a:p>
          <a:p>
            <a:endParaRPr lang="en-US" altLang="ko-KR" sz="1100">
              <a:solidFill>
                <a:srgbClr val="808080"/>
              </a:solidFill>
              <a:latin typeface="TT5D9EDC6BtCID"/>
            </a:endParaRPr>
          </a:p>
          <a:p>
            <a:r>
              <a:rPr lang="en-US" altLang="ko-KR" sz="1100">
                <a:solidFill>
                  <a:srgbClr val="808080"/>
                </a:solidFill>
                <a:latin typeface="TT5D9EDC6BtCID"/>
              </a:rPr>
              <a:t>A lack of transparency could also undermine the possibility of effectively challenging decisions based on outcomes produced by AI systems and may</a:t>
            </a:r>
          </a:p>
          <a:p>
            <a:r>
              <a:rPr lang="en-US" altLang="ko-KR" sz="1100">
                <a:solidFill>
                  <a:srgbClr val="808080"/>
                </a:solidFill>
                <a:latin typeface="TT5D9EDC6BtCID"/>
              </a:rPr>
              <a:t>thereby infringe the right to a fair trial and effective remedy, and limits the areas in which these systems can be legally used.</a:t>
            </a:r>
          </a:p>
          <a:p>
            <a:r>
              <a:rPr lang="ko-KR" altLang="en-US" sz="1100">
                <a:solidFill>
                  <a:srgbClr val="808080"/>
                </a:solidFill>
                <a:latin typeface="TT5D9EDC6BtCID"/>
              </a:rPr>
              <a:t>또한 투명성의 부족은 인공지능 시스템이 산출한 결과물에 기반한 의사결정에 대한 </a:t>
            </a:r>
            <a:r>
              <a:rPr lang="ko-KR" altLang="en-US" sz="1100" b="1">
                <a:solidFill>
                  <a:srgbClr val="0000FF"/>
                </a:solidFill>
                <a:latin typeface="TT5D9EDC6BtCID"/>
              </a:rPr>
              <a:t>실질적 이의제기 가능성을 저해</a:t>
            </a:r>
            <a:r>
              <a:rPr lang="ko-KR" altLang="en-US" sz="1100">
                <a:solidFill>
                  <a:srgbClr val="808080"/>
                </a:solidFill>
                <a:latin typeface="TT5D9EDC6BtCID"/>
              </a:rPr>
              <a:t>할 수 있고</a:t>
            </a:r>
            <a:r>
              <a:rPr lang="en-US" altLang="ko-KR" sz="1100">
                <a:solidFill>
                  <a:srgbClr val="808080"/>
                </a:solidFill>
                <a:latin typeface="TT5D9EDC6BtCID"/>
              </a:rPr>
              <a:t>, </a:t>
            </a:r>
            <a:r>
              <a:rPr lang="ko-KR" altLang="en-US" sz="1100">
                <a:solidFill>
                  <a:srgbClr val="808080"/>
                </a:solidFill>
                <a:latin typeface="TT5D9EDC6BtCID"/>
              </a:rPr>
              <a:t>이에 따라 공정한 재판 및 배상을 받을 권리를 침해 할 수 있으며</a:t>
            </a:r>
            <a:r>
              <a:rPr lang="en-US" altLang="ko-KR" sz="1100">
                <a:solidFill>
                  <a:srgbClr val="808080"/>
                </a:solidFill>
                <a:latin typeface="TT5D9EDC6BtCID"/>
              </a:rPr>
              <a:t>, </a:t>
            </a:r>
            <a:r>
              <a:rPr lang="ko-KR" altLang="en-US" sz="1100">
                <a:solidFill>
                  <a:srgbClr val="808080"/>
                </a:solidFill>
                <a:latin typeface="TT5D9EDC6BtCID"/>
              </a:rPr>
              <a:t>이러한 시스템이 법적으로 사용될 수 있는 영역을 제한할 수 있다</a:t>
            </a:r>
            <a:r>
              <a:rPr lang="en-US" altLang="ko-KR" sz="1100">
                <a:solidFill>
                  <a:srgbClr val="808080"/>
                </a:solidFill>
                <a:latin typeface="TT5D9EDC6BtCID"/>
              </a:rPr>
              <a:t>.</a:t>
            </a:r>
          </a:p>
          <a:p>
            <a:endParaRPr lang="en-US" altLang="ko-KR" sz="1100">
              <a:solidFill>
                <a:srgbClr val="808080"/>
              </a:solidFill>
              <a:latin typeface="TT5D9EDC6BtCID"/>
            </a:endParaRPr>
          </a:p>
          <a:p>
            <a:r>
              <a:rPr lang="en-US" altLang="ko-KR" sz="1100">
                <a:solidFill>
                  <a:srgbClr val="808080"/>
                </a:solidFill>
                <a:latin typeface="TT5D9EDC6BtCID"/>
              </a:rPr>
              <a:t>38. While efforts need to be made to increase transparency and explainability of AI systems, including those with extra-territorial impact, throughout their life cycle to support democratic governance, the level of transparency and explainability should always be appropriate to the context and impact, as there may be a need to balance between transparency and explainability and other principles such as privacy, safety and security.</a:t>
            </a:r>
          </a:p>
          <a:p>
            <a:r>
              <a:rPr lang="en-US" altLang="ko-KR" sz="1100">
                <a:solidFill>
                  <a:srgbClr val="808080"/>
                </a:solidFill>
                <a:latin typeface="TT5D9EDC6BtCID"/>
              </a:rPr>
              <a:t>38. </a:t>
            </a:r>
            <a:r>
              <a:rPr lang="ko-KR" altLang="en-US" sz="1100">
                <a:solidFill>
                  <a:srgbClr val="808080"/>
                </a:solidFill>
                <a:latin typeface="TT5D9EDC6BtCID"/>
              </a:rPr>
              <a:t>인공지능 시스템 수명 주기 전 영역에서 민주적 거버넌스를 지원하기 위해서는 </a:t>
            </a:r>
            <a:r>
              <a:rPr lang="en-US" altLang="ko-KR" sz="1100">
                <a:solidFill>
                  <a:srgbClr val="808080"/>
                </a:solidFill>
                <a:latin typeface="TT5D9EDC6BtCID"/>
              </a:rPr>
              <a:t>(</a:t>
            </a:r>
            <a:r>
              <a:rPr lang="ko-KR" altLang="en-US" sz="1100">
                <a:solidFill>
                  <a:srgbClr val="808080"/>
                </a:solidFill>
                <a:latin typeface="TT5D9EDC6BtCID"/>
              </a:rPr>
              <a:t>법역 외 영향까지도 포함하여</a:t>
            </a:r>
            <a:r>
              <a:rPr lang="en-US" altLang="ko-KR" sz="1100">
                <a:solidFill>
                  <a:srgbClr val="808080"/>
                </a:solidFill>
                <a:latin typeface="TT5D9EDC6BtCID"/>
              </a:rPr>
              <a:t>) </a:t>
            </a:r>
            <a:r>
              <a:rPr lang="ko-KR" altLang="en-US" sz="1100">
                <a:solidFill>
                  <a:srgbClr val="808080"/>
                </a:solidFill>
                <a:latin typeface="TT5D9EDC6BtCID"/>
              </a:rPr>
              <a:t>이의 투명성 및 설명가능성을 향상시키려는 모든 노력이 이루어 져야 하는 반면</a:t>
            </a:r>
            <a:r>
              <a:rPr lang="en-US" altLang="ko-KR" sz="1100">
                <a:solidFill>
                  <a:srgbClr val="808080"/>
                </a:solidFill>
                <a:latin typeface="TT5D9EDC6BtCID"/>
              </a:rPr>
              <a:t>, </a:t>
            </a:r>
            <a:r>
              <a:rPr lang="ko-KR" altLang="en-US" sz="1100">
                <a:solidFill>
                  <a:srgbClr val="808080"/>
                </a:solidFill>
                <a:latin typeface="TT5D9EDC6BtCID"/>
              </a:rPr>
              <a:t>투명성 및 설명가능성의 수준은 항상 해당 맥락과 영향 정도에 따라 적절한 수준이어야 하는데</a:t>
            </a:r>
            <a:r>
              <a:rPr lang="en-US" altLang="ko-KR" sz="1100">
                <a:solidFill>
                  <a:srgbClr val="808080"/>
                </a:solidFill>
                <a:latin typeface="TT5D9EDC6BtCID"/>
              </a:rPr>
              <a:t>, </a:t>
            </a:r>
            <a:r>
              <a:rPr lang="ko-KR" altLang="en-US" sz="1100">
                <a:solidFill>
                  <a:srgbClr val="808080"/>
                </a:solidFill>
                <a:latin typeface="TT5D9EDC6BtCID"/>
              </a:rPr>
              <a:t>이는 투명성 및 설명가능성과 프라이버시</a:t>
            </a:r>
            <a:r>
              <a:rPr lang="en-US" altLang="ko-KR" sz="1100">
                <a:solidFill>
                  <a:srgbClr val="808080"/>
                </a:solidFill>
                <a:latin typeface="TT5D9EDC6BtCID"/>
              </a:rPr>
              <a:t>, </a:t>
            </a:r>
            <a:r>
              <a:rPr lang="ko-KR" altLang="en-US" sz="1100">
                <a:solidFill>
                  <a:srgbClr val="808080"/>
                </a:solidFill>
                <a:latin typeface="TT5D9EDC6BtCID"/>
              </a:rPr>
              <a:t>안전 및 보안과 같은다른 원칙 사이에서 균형을 이루어야 할 필요성이 있을 수 있기 때문이다</a:t>
            </a:r>
            <a:endParaRPr lang="en-US" altLang="ko-KR" sz="1100">
              <a:solidFill>
                <a:srgbClr val="808080"/>
              </a:solidFill>
              <a:latin typeface="TT5D9EDC6BtCID"/>
            </a:endParaRPr>
          </a:p>
        </p:txBody>
      </p:sp>
    </p:spTree>
    <p:extLst>
      <p:ext uri="{BB962C8B-B14F-4D97-AF65-F5344CB8AC3E}">
        <p14:creationId xmlns:p14="http://schemas.microsoft.com/office/powerpoint/2010/main" val="3900828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7D62BC3C-3B16-4D23-AC89-CD121E5FD6A4}"/>
              </a:ext>
            </a:extLst>
          </p:cNvPr>
          <p:cNvSpPr/>
          <p:nvPr/>
        </p:nvSpPr>
        <p:spPr>
          <a:xfrm>
            <a:off x="107504" y="326797"/>
            <a:ext cx="8928992" cy="3585597"/>
          </a:xfrm>
          <a:prstGeom prst="rect">
            <a:avLst/>
          </a:prstGeom>
        </p:spPr>
        <p:txBody>
          <a:bodyPr wrap="square">
            <a:spAutoFit/>
          </a:bodyPr>
          <a:lstStyle/>
          <a:p>
            <a:r>
              <a:rPr lang="en-US" altLang="ko-KR"/>
              <a:t>Transparency and explainability</a:t>
            </a:r>
            <a:br>
              <a:rPr lang="en-US" altLang="ko-KR"/>
            </a:br>
            <a:r>
              <a:rPr lang="ko-KR" altLang="en-US"/>
              <a:t>투명성 및 설명가능성</a:t>
            </a:r>
            <a:r>
              <a:rPr lang="ko-KR" altLang="en-US" sz="1600"/>
              <a:t> </a:t>
            </a:r>
            <a:br>
              <a:rPr lang="ko-KR" altLang="en-US" sz="1600"/>
            </a:br>
            <a:endParaRPr lang="en-US" altLang="ko-KR" sz="1100">
              <a:solidFill>
                <a:srgbClr val="808080"/>
              </a:solidFill>
              <a:latin typeface="TT5D9EDC6BtCID"/>
            </a:endParaRPr>
          </a:p>
          <a:p>
            <a:r>
              <a:rPr lang="en-US" altLang="ko-KR" sz="1200"/>
              <a:t>People should be fully informed when a decision is informed by or is made on the basis of AI algorithms, including when it affects their safety or human rights, and in those circumstances should have the opportunity to request explanatoryinformation from the relevant AI actor or public sector institutions.</a:t>
            </a:r>
          </a:p>
          <a:p>
            <a:r>
              <a:rPr lang="ko-KR" altLang="en-US" sz="1200"/>
              <a:t>사람들은 의사결정이 인공지능 알고리즘으로부터 정보를 얻거나 이에 기반하여 내려지는 경우</a:t>
            </a:r>
            <a:r>
              <a:rPr lang="en-US" altLang="ko-KR" sz="1200"/>
              <a:t>, </a:t>
            </a:r>
            <a:r>
              <a:rPr lang="ko-KR" altLang="en-US" sz="1200"/>
              <a:t>특히 이로써 그들의 안전 또는 인권에 영향이 가는 경우에 사전에 알 수 있어야 하고</a:t>
            </a:r>
            <a:r>
              <a:rPr lang="en-US" altLang="ko-KR" sz="1200"/>
              <a:t>, </a:t>
            </a:r>
            <a:r>
              <a:rPr lang="ko-KR" altLang="en-US" sz="1200"/>
              <a:t>그러한 상황에서 관련 인공지능 행위 주체 또는 공공 기관에서 </a:t>
            </a:r>
            <a:r>
              <a:rPr lang="ko-KR" altLang="en-US" sz="1200" b="1">
                <a:solidFill>
                  <a:srgbClr val="0000FF"/>
                </a:solidFill>
              </a:rPr>
              <a:t>정보 설명을 요구할 수 있는 기회</a:t>
            </a:r>
            <a:r>
              <a:rPr lang="ko-KR" altLang="en-US" sz="1200"/>
              <a:t>를 가지고 있어야 한다</a:t>
            </a:r>
            <a:r>
              <a:rPr lang="en-US" altLang="ko-KR" sz="1200"/>
              <a:t>.</a:t>
            </a:r>
          </a:p>
          <a:p>
            <a:r>
              <a:rPr lang="en-US" altLang="ko-KR" sz="1200"/>
              <a:t>In addition, individuals should be able to access the reasons for a decision affecting their rights and freedoms, and have the option of making submissions to a designated staff member of the private sector company or public sector institution able to review and correct the decision.</a:t>
            </a:r>
          </a:p>
          <a:p>
            <a:r>
              <a:rPr lang="ko-KR" altLang="en-US" sz="1200"/>
              <a:t>더욱이</a:t>
            </a:r>
            <a:r>
              <a:rPr lang="en-US" altLang="ko-KR" sz="1200"/>
              <a:t>, </a:t>
            </a:r>
            <a:r>
              <a:rPr lang="ko-KR" altLang="en-US" sz="1200"/>
              <a:t>개인은 자신의 권리 및 자유에 영향을 미치는 </a:t>
            </a:r>
            <a:r>
              <a:rPr lang="ko-KR" altLang="en-US" sz="1200" b="1">
                <a:solidFill>
                  <a:srgbClr val="0000FF"/>
                </a:solidFill>
              </a:rPr>
              <a:t>결정에 대한 근거에 접근할 수 있어야 하고</a:t>
            </a:r>
            <a:r>
              <a:rPr lang="en-US" altLang="ko-KR" sz="1200" b="1">
                <a:solidFill>
                  <a:srgbClr val="0000FF"/>
                </a:solidFill>
              </a:rPr>
              <a:t>, </a:t>
            </a:r>
            <a:r>
              <a:rPr lang="ko-KR" altLang="en-US" sz="1200" b="1">
                <a:solidFill>
                  <a:srgbClr val="0000FF"/>
                </a:solidFill>
              </a:rPr>
              <a:t>이 결정을 검토 정정</a:t>
            </a:r>
            <a:r>
              <a:rPr lang="ko-KR" altLang="en-US" sz="1200"/>
              <a:t>할 수 있는 민간 기업 또는 공공 기관의 담당 직원에게 </a:t>
            </a:r>
            <a:r>
              <a:rPr lang="ko-KR" altLang="en-US" sz="1200" b="1">
                <a:solidFill>
                  <a:srgbClr val="0000FF"/>
                </a:solidFill>
              </a:rPr>
              <a:t>의견을 개진할 수 있는 선택권</a:t>
            </a:r>
            <a:r>
              <a:rPr lang="ko-KR" altLang="en-US" sz="1200"/>
              <a:t>을 가지고 있어야 한다</a:t>
            </a:r>
            <a:r>
              <a:rPr lang="en-US" altLang="ko-KR" sz="1200"/>
              <a:t>.</a:t>
            </a:r>
          </a:p>
          <a:p>
            <a:r>
              <a:rPr lang="en-US" altLang="ko-KR" sz="1200"/>
              <a:t>AI actors should inform users when a product or service is provided directly or with the assistance of AI systems in a proper and timely manner.</a:t>
            </a:r>
          </a:p>
          <a:p>
            <a:r>
              <a:rPr lang="ko-KR" altLang="en-US" sz="1200"/>
              <a:t>인공지능 행위 주체는 제품이나 서비스가 직접적으로 또는 인공지능 시스템의 보조를 통해 제공될 때 사용자에게 이를 시기적절하게 </a:t>
            </a:r>
            <a:r>
              <a:rPr lang="ko-KR" altLang="en-US" sz="1200" b="1">
                <a:solidFill>
                  <a:srgbClr val="0000FF"/>
                </a:solidFill>
              </a:rPr>
              <a:t>사전 통보</a:t>
            </a:r>
            <a:r>
              <a:rPr lang="ko-KR" altLang="en-US" sz="1200"/>
              <a:t>해야 한다</a:t>
            </a:r>
            <a:r>
              <a:rPr lang="en-US" altLang="ko-KR" sz="1200"/>
              <a:t>.</a:t>
            </a:r>
            <a:endParaRPr lang="ko-KR" altLang="en-US" sz="1200"/>
          </a:p>
        </p:txBody>
      </p:sp>
    </p:spTree>
    <p:extLst>
      <p:ext uri="{BB962C8B-B14F-4D97-AF65-F5344CB8AC3E}">
        <p14:creationId xmlns:p14="http://schemas.microsoft.com/office/powerpoint/2010/main" val="3273775566"/>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23467</TotalTime>
  <Words>3494</Words>
  <Application>Microsoft Office PowerPoint</Application>
  <PresentationFormat>화면 슬라이드 쇼(16:9)</PresentationFormat>
  <Paragraphs>223</Paragraphs>
  <Slides>24</Slides>
  <Notes>0</Notes>
  <HiddenSlides>0</HiddenSlides>
  <MMClips>0</MMClips>
  <ScaleCrop>false</ScaleCrop>
  <HeadingPairs>
    <vt:vector size="6" baseType="variant">
      <vt:variant>
        <vt:lpstr>사용한 글꼴</vt:lpstr>
      </vt:variant>
      <vt:variant>
        <vt:i4>12</vt:i4>
      </vt:variant>
      <vt:variant>
        <vt:lpstr>테마</vt:lpstr>
      </vt:variant>
      <vt:variant>
        <vt:i4>1</vt:i4>
      </vt:variant>
      <vt:variant>
        <vt:lpstr>슬라이드 제목</vt:lpstr>
      </vt:variant>
      <vt:variant>
        <vt:i4>24</vt:i4>
      </vt:variant>
    </vt:vector>
  </HeadingPairs>
  <TitlesOfParts>
    <vt:vector size="37" baseType="lpstr">
      <vt:lpstr>ExpoM-HM</vt:lpstr>
      <vt:lpstr>T4</vt:lpstr>
      <vt:lpstr>T5</vt:lpstr>
      <vt:lpstr>T9</vt:lpstr>
      <vt:lpstr>TimesNewRoman</vt:lpstr>
      <vt:lpstr>TT52AEC0B4tCID</vt:lpstr>
      <vt:lpstr>TT5D9EDC6BtCID</vt:lpstr>
      <vt:lpstr>Gulim</vt:lpstr>
      <vt:lpstr>맑은 고딕</vt:lpstr>
      <vt:lpstr>Arial</vt:lpstr>
      <vt:lpstr>segoe ui</vt:lpstr>
      <vt:lpstr>Segoe UI Black</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SangShik Min</dc:creator>
  <cp:lastModifiedBy>Min SangShik</cp:lastModifiedBy>
  <cp:revision>2494</cp:revision>
  <dcterms:created xsi:type="dcterms:W3CDTF">2015-05-16T01:47:45Z</dcterms:created>
  <dcterms:modified xsi:type="dcterms:W3CDTF">2023-06-25T12:22:57Z</dcterms:modified>
</cp:coreProperties>
</file>