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43" r:id="rId3"/>
    <p:sldId id="355" r:id="rId4"/>
    <p:sldId id="356" r:id="rId5"/>
    <p:sldId id="357" r:id="rId6"/>
    <p:sldId id="358" r:id="rId7"/>
    <p:sldId id="359" r:id="rId8"/>
    <p:sldId id="360" r:id="rId9"/>
    <p:sldId id="364" r:id="rId10"/>
    <p:sldId id="361" r:id="rId11"/>
    <p:sldId id="354" r:id="rId12"/>
    <p:sldId id="351" r:id="rId13"/>
    <p:sldId id="370" r:id="rId14"/>
    <p:sldId id="349" r:id="rId15"/>
    <p:sldId id="350" r:id="rId16"/>
    <p:sldId id="362" r:id="rId17"/>
    <p:sldId id="363" r:id="rId18"/>
    <p:sldId id="352" r:id="rId19"/>
    <p:sldId id="353" r:id="rId20"/>
    <p:sldId id="366" r:id="rId21"/>
    <p:sldId id="367" r:id="rId22"/>
    <p:sldId id="368" r:id="rId23"/>
    <p:sldId id="369" r:id="rId24"/>
    <p:sldId id="348" r:id="rId25"/>
    <p:sldId id="344" r:id="rId26"/>
    <p:sldId id="345" r:id="rId27"/>
    <p:sldId id="346" r:id="rId28"/>
    <p:sldId id="347" r:id="rId29"/>
    <p:sldId id="365" r:id="rId30"/>
    <p:sldId id="331" r:id="rId31"/>
    <p:sldId id="301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" y="3196"/>
            <a:ext cx="3390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179-9FDF-47FD-B7D5-2C1D5E2FE2A6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utureoflife.org/ai-principles/?cn-reloaded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-rCCy3FQ-GItDimSR9lhzw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aocorp.com/kakao/ai/algorith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cdppc.org/wp-content/uploads/2018/10/20180922_ICDPPC-40th_AI-Declaration_ADOPTED.pdf" TargetMode="External"/><Relationship Id="rId2" Type="http://schemas.openxmlformats.org/officeDocument/2006/relationships/hyperlink" Target="https://act.jinbo.net/wp/40645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c.europa.eu/digital-single-market/en/news/ethics-guidelines-trustworthy-ai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now.k2base.re.kr/portal/trend/mainTrend/view.do?poliTrndId=TRND0000000000036251&amp;menuNo=200043&amp;pageIndex=1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runch.co.kr/@kakao-it/18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 smtClean="0">
                <a:latin typeface="+mj-ea"/>
              </a:rPr>
              <a:t>“</a:t>
            </a:r>
            <a:r>
              <a:rPr lang="en-US" altLang="ko-KR" sz="54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AI &amp; </a:t>
            </a:r>
            <a:r>
              <a:rPr lang="en-US" altLang="ko-KR" sz="5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Ethics G</a:t>
            </a:r>
            <a:r>
              <a:rPr lang="en-US" altLang="ko-KR" sz="54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uidelines</a:t>
            </a:r>
            <a:r>
              <a:rPr lang="en-US" altLang="ko-KR" sz="5400" dirty="0" smtClean="0">
                <a:latin typeface="+mj-ea"/>
              </a:rPr>
              <a:t>”</a:t>
            </a:r>
            <a:endParaRPr lang="en-US" altLang="ko-KR" sz="8800" dirty="0" smtClean="0">
              <a:latin typeface="+mj-ea"/>
            </a:endParaRPr>
          </a:p>
          <a:p>
            <a:r>
              <a:rPr lang="en-US" altLang="ko-KR" sz="3600" dirty="0" smtClean="0">
                <a:latin typeface="+mj-ea"/>
              </a:rPr>
              <a:t> </a:t>
            </a:r>
            <a:r>
              <a:rPr lang="en-US" altLang="ko-KR" sz="2800" dirty="0" smtClean="0">
                <a:latin typeface="+mj-ea"/>
              </a:rPr>
              <a:t>- </a:t>
            </a:r>
            <a:r>
              <a:rPr lang="ko-KR" altLang="en-US" sz="2400" dirty="0" smtClean="0">
                <a:latin typeface="+mj-ea"/>
              </a:rPr>
              <a:t>인공지능과 윤리가이드라인</a:t>
            </a:r>
            <a:r>
              <a:rPr lang="en-US" altLang="ko-KR" sz="2400" dirty="0" smtClean="0">
                <a:latin typeface="+mj-ea"/>
              </a:rPr>
              <a:t> </a:t>
            </a:r>
            <a:r>
              <a:rPr lang="en-US" altLang="ko-KR" sz="2400" dirty="0" smtClean="0">
                <a:latin typeface="+mj-ea"/>
              </a:rPr>
              <a:t>V1.0 </a:t>
            </a:r>
            <a:r>
              <a:rPr lang="en-US" altLang="ko-KR" sz="2400" dirty="0" smtClean="0">
                <a:latin typeface="+mj-ea"/>
              </a:rPr>
              <a:t>-</a:t>
            </a:r>
            <a:endParaRPr lang="ko-KR" altLang="en-US" sz="20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+mj-ea"/>
              </a:rPr>
              <a:t>2019.07.21</a:t>
            </a:r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563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2017</a:t>
            </a:r>
            <a:r>
              <a:rPr lang="ko-KR" altLang="en-US" b="1" dirty="0" smtClean="0">
                <a:solidFill>
                  <a:srgbClr val="FFC000"/>
                </a:solidFill>
              </a:rPr>
              <a:t>년</a:t>
            </a:r>
            <a:r>
              <a:rPr lang="en-US" altLang="ko-KR" b="1" dirty="0" smtClean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경제협력개발기구</a:t>
            </a:r>
            <a:r>
              <a:rPr lang="en-US" altLang="ko-KR" b="1" dirty="0">
                <a:solidFill>
                  <a:srgbClr val="FFC000"/>
                </a:solidFill>
              </a:rPr>
              <a:t>(OECD</a:t>
            </a:r>
            <a:r>
              <a:rPr lang="en-US" altLang="ko-KR" b="1" dirty="0" smtClean="0">
                <a:solidFill>
                  <a:srgbClr val="FFC000"/>
                </a:solidFill>
              </a:rPr>
              <a:t>)</a:t>
            </a:r>
            <a:r>
              <a:rPr lang="ko-KR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ko-KR" b="1" dirty="0" smtClean="0">
                <a:solidFill>
                  <a:srgbClr val="FFC000"/>
                </a:solidFill>
              </a:rPr>
              <a:t>- </a:t>
            </a:r>
            <a:r>
              <a:rPr lang="ko-KR" altLang="en-US" b="1" dirty="0" smtClean="0">
                <a:solidFill>
                  <a:srgbClr val="FFC000"/>
                </a:solidFill>
              </a:rPr>
              <a:t>규범적 </a:t>
            </a:r>
            <a:r>
              <a:rPr lang="ko-KR" altLang="en-US" b="1" dirty="0">
                <a:solidFill>
                  <a:srgbClr val="FFC000"/>
                </a:solidFill>
              </a:rPr>
              <a:t>대응원칙 및 정책방향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67467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AI </a:t>
            </a:r>
            <a:r>
              <a:rPr lang="ko-KR" altLang="en-US" sz="1400" dirty="0"/>
              <a:t>자동화에 따른 미래 일자리 변화에 대한 정책적 </a:t>
            </a:r>
            <a:r>
              <a:rPr lang="ko-KR" altLang="en-US" sz="1400" dirty="0" smtClean="0"/>
              <a:t>대응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프로그램 </a:t>
            </a:r>
            <a:r>
              <a:rPr lang="ko-KR" altLang="en-US" sz="1400" dirty="0"/>
              <a:t>개발과 비판적 사고 및 공감 능력 등 다양한 </a:t>
            </a:r>
            <a:r>
              <a:rPr lang="en-US" altLang="ko-KR" sz="1400" dirty="0"/>
              <a:t>AI </a:t>
            </a:r>
            <a:r>
              <a:rPr lang="ko-KR" altLang="en-US" sz="1400" dirty="0"/>
              <a:t>활용 역량 증진의 </a:t>
            </a:r>
            <a:r>
              <a:rPr lang="ko-KR" altLang="en-US" sz="1400" dirty="0" smtClean="0"/>
              <a:t>중요성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알고리즘 </a:t>
            </a:r>
            <a:r>
              <a:rPr lang="ko-KR" altLang="en-US" sz="1400" dirty="0"/>
              <a:t>차별 등 인간에 영향 미칠 수 있는 알고리즘 의사 결정 문제에 대해 </a:t>
            </a:r>
            <a:r>
              <a:rPr lang="ko-KR" altLang="en-US" sz="1400" dirty="0" smtClean="0"/>
              <a:t>투명성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공정성</a:t>
            </a:r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책무성의 </a:t>
            </a:r>
            <a:r>
              <a:rPr lang="ko-KR" altLang="en-US" sz="1400" dirty="0"/>
              <a:t>가치 </a:t>
            </a:r>
            <a:r>
              <a:rPr lang="ko-KR" altLang="en-US" sz="1400" dirty="0" smtClean="0"/>
              <a:t>개입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94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64633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2017.1.17 </a:t>
            </a:r>
            <a:r>
              <a:rPr lang="en-US" altLang="ko-KR" b="1" dirty="0" smtClean="0">
                <a:solidFill>
                  <a:srgbClr val="FFC000"/>
                </a:solidFill>
              </a:rPr>
              <a:t>Asilomar </a:t>
            </a:r>
            <a:r>
              <a:rPr lang="en-US" altLang="ko-KR" b="1" dirty="0">
                <a:solidFill>
                  <a:srgbClr val="FFC000"/>
                </a:solidFill>
              </a:rPr>
              <a:t>AI </a:t>
            </a:r>
            <a:r>
              <a:rPr lang="en-US" altLang="ko-KR" b="1" dirty="0" smtClean="0">
                <a:solidFill>
                  <a:srgbClr val="FFC000"/>
                </a:solidFill>
              </a:rPr>
              <a:t>Principle</a:t>
            </a:r>
            <a:r>
              <a:rPr lang="ko-KR" altLang="en-US" b="1" dirty="0">
                <a:solidFill>
                  <a:srgbClr val="FFC000"/>
                </a:solidFill>
              </a:rPr>
              <a:t> </a:t>
            </a:r>
            <a:r>
              <a:rPr lang="en-US" altLang="ko-KR" b="1" dirty="0" smtClean="0">
                <a:solidFill>
                  <a:srgbClr val="FFC000"/>
                </a:solidFill>
              </a:rPr>
              <a:t>(</a:t>
            </a:r>
            <a:r>
              <a:rPr lang="ko-KR" altLang="en-US" b="1" dirty="0" err="1" smtClean="0">
                <a:solidFill>
                  <a:srgbClr val="FFC000"/>
                </a:solidFill>
              </a:rPr>
              <a:t>아실로마</a:t>
            </a:r>
            <a:r>
              <a:rPr lang="ko-KR" altLang="en-US" b="1" dirty="0" smtClean="0">
                <a:solidFill>
                  <a:srgbClr val="FFC000"/>
                </a:solidFill>
              </a:rPr>
              <a:t> </a:t>
            </a:r>
            <a:r>
              <a:rPr lang="ko-KR" altLang="en-US" b="1" dirty="0">
                <a:solidFill>
                  <a:srgbClr val="FFC000"/>
                </a:solidFill>
              </a:rPr>
              <a:t>인공지능 </a:t>
            </a:r>
            <a:r>
              <a:rPr lang="ko-KR" altLang="en-US" b="1" dirty="0" smtClean="0">
                <a:solidFill>
                  <a:srgbClr val="FFC000"/>
                </a:solidFill>
              </a:rPr>
              <a:t>원칙</a:t>
            </a:r>
            <a:r>
              <a:rPr lang="en-US" altLang="ko-KR" b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altLang="ko-KR" b="1" dirty="0">
                <a:solidFill>
                  <a:srgbClr val="FFC000"/>
                </a:solidFill>
              </a:rPr>
              <a:t> </a:t>
            </a:r>
            <a:r>
              <a:rPr lang="en-US" altLang="ko-KR" b="1" dirty="0" smtClean="0">
                <a:solidFill>
                  <a:srgbClr val="FFC000"/>
                </a:solidFill>
              </a:rPr>
              <a:t>   * </a:t>
            </a:r>
            <a:r>
              <a:rPr lang="ko-KR" altLang="en-US" b="1" dirty="0" smtClean="0">
                <a:solidFill>
                  <a:srgbClr val="FFC000"/>
                </a:solidFill>
              </a:rPr>
              <a:t>비영리 </a:t>
            </a:r>
            <a:r>
              <a:rPr lang="ko-KR" altLang="en-US" b="1" dirty="0">
                <a:solidFill>
                  <a:srgbClr val="FFC000"/>
                </a:solidFill>
              </a:rPr>
              <a:t>연구 단체 </a:t>
            </a:r>
            <a:r>
              <a:rPr lang="en-US" altLang="ko-KR" b="1" dirty="0">
                <a:solidFill>
                  <a:srgbClr val="FFC000"/>
                </a:solidFill>
              </a:rPr>
              <a:t>Future of Life </a:t>
            </a:r>
            <a:r>
              <a:rPr lang="en-US" altLang="ko-KR" b="1" dirty="0" smtClean="0">
                <a:solidFill>
                  <a:srgbClr val="FFC000"/>
                </a:solidFill>
              </a:rPr>
              <a:t>Institute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https://futureoflife.org/ai-principles/?cn-reloaded=1</a:t>
            </a:r>
            <a:endParaRPr lang="ko-KR" alt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2903"/>
            <a:ext cx="7848872" cy="21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39552" y="3853403"/>
            <a:ext cx="784887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미국 </a:t>
            </a:r>
            <a:r>
              <a:rPr lang="ko-KR" altLang="en-US" dirty="0"/>
              <a:t>캘리포니아의 </a:t>
            </a:r>
            <a:r>
              <a:rPr lang="ko-KR" altLang="en-US" dirty="0" err="1"/>
              <a:t>아실로마에서</a:t>
            </a:r>
            <a:r>
              <a:rPr lang="ko-KR" altLang="en-US" dirty="0"/>
              <a:t> 열린 </a:t>
            </a:r>
            <a:r>
              <a:rPr lang="en-US" altLang="ko-KR" dirty="0"/>
              <a:t>AI </a:t>
            </a:r>
            <a:r>
              <a:rPr lang="ko-KR" altLang="en-US" dirty="0" err="1"/>
              <a:t>콘퍼런스</a:t>
            </a:r>
            <a:r>
              <a:rPr lang="en-US" altLang="ko-KR" dirty="0"/>
              <a:t>(06~08 Jan 2017)</a:t>
            </a:r>
            <a:r>
              <a:rPr lang="ko-KR" altLang="en-US" dirty="0"/>
              <a:t>에서 </a:t>
            </a:r>
            <a:r>
              <a:rPr lang="en-US" altLang="ko-KR" dirty="0" smtClean="0"/>
              <a:t>23</a:t>
            </a:r>
            <a:r>
              <a:rPr lang="ko-KR" altLang="en-US" dirty="0"/>
              <a:t>개 </a:t>
            </a:r>
            <a:r>
              <a:rPr lang="ko-KR" altLang="en-US" dirty="0" smtClean="0"/>
              <a:t>원칙 도출</a:t>
            </a:r>
            <a:endParaRPr lang="en-US" altLang="ko-KR" dirty="0" smtClean="0"/>
          </a:p>
          <a:p>
            <a:r>
              <a:rPr lang="en-US" altLang="ko-KR" sz="1400" dirty="0" smtClean="0">
                <a:solidFill>
                  <a:srgbClr val="0033CC"/>
                </a:solidFill>
              </a:rPr>
              <a:t>  * </a:t>
            </a:r>
            <a:r>
              <a:rPr lang="ko-KR" altLang="en-US" sz="1400" dirty="0" err="1">
                <a:solidFill>
                  <a:srgbClr val="0033CC"/>
                </a:solidFill>
              </a:rPr>
              <a:t>테슬라의</a:t>
            </a:r>
            <a:r>
              <a:rPr lang="ko-KR" altLang="en-US" sz="1400" dirty="0">
                <a:solidFill>
                  <a:srgbClr val="0033CC"/>
                </a:solidFill>
              </a:rPr>
              <a:t> 일론 </a:t>
            </a:r>
            <a:r>
              <a:rPr lang="ko-KR" altLang="en-US" sz="1400" dirty="0" err="1">
                <a:solidFill>
                  <a:srgbClr val="0033CC"/>
                </a:solidFill>
              </a:rPr>
              <a:t>머스크</a:t>
            </a:r>
            <a:r>
              <a:rPr lang="en-US" altLang="ko-KR" sz="1400" dirty="0">
                <a:solidFill>
                  <a:srgbClr val="0033CC"/>
                </a:solidFill>
              </a:rPr>
              <a:t>, </a:t>
            </a:r>
            <a:r>
              <a:rPr lang="ko-KR" altLang="en-US" sz="1400" dirty="0">
                <a:solidFill>
                  <a:srgbClr val="0033CC"/>
                </a:solidFill>
              </a:rPr>
              <a:t>알파고 창시자 </a:t>
            </a:r>
            <a:r>
              <a:rPr lang="ko-KR" altLang="en-US" sz="1400" dirty="0" err="1">
                <a:solidFill>
                  <a:srgbClr val="0033CC"/>
                </a:solidFill>
              </a:rPr>
              <a:t>데미스</a:t>
            </a:r>
            <a:r>
              <a:rPr lang="ko-KR" altLang="en-US" sz="1400" dirty="0">
                <a:solidFill>
                  <a:srgbClr val="0033CC"/>
                </a:solidFill>
              </a:rPr>
              <a:t> </a:t>
            </a:r>
            <a:r>
              <a:rPr lang="ko-KR" altLang="en-US" sz="1400" dirty="0" err="1">
                <a:solidFill>
                  <a:srgbClr val="0033CC"/>
                </a:solidFill>
              </a:rPr>
              <a:t>허사비스</a:t>
            </a:r>
            <a:r>
              <a:rPr lang="en-US" altLang="ko-KR" sz="1400" dirty="0">
                <a:solidFill>
                  <a:srgbClr val="0033CC"/>
                </a:solidFill>
              </a:rPr>
              <a:t>, </a:t>
            </a:r>
            <a:r>
              <a:rPr lang="ko-KR" altLang="en-US" sz="1400" dirty="0">
                <a:solidFill>
                  <a:srgbClr val="0033CC"/>
                </a:solidFill>
              </a:rPr>
              <a:t>과학자 </a:t>
            </a:r>
            <a:r>
              <a:rPr lang="ko-KR" altLang="en-US" sz="1400" dirty="0" err="1">
                <a:solidFill>
                  <a:srgbClr val="0033CC"/>
                </a:solidFill>
              </a:rPr>
              <a:t>스티븐</a:t>
            </a:r>
            <a:r>
              <a:rPr lang="ko-KR" altLang="en-US" sz="1400" dirty="0">
                <a:solidFill>
                  <a:srgbClr val="0033CC"/>
                </a:solidFill>
              </a:rPr>
              <a:t> </a:t>
            </a:r>
            <a:r>
              <a:rPr lang="ko-KR" altLang="en-US" sz="1400" dirty="0" err="1">
                <a:solidFill>
                  <a:srgbClr val="0033CC"/>
                </a:solidFill>
              </a:rPr>
              <a:t>호킹</a:t>
            </a:r>
            <a:r>
              <a:rPr lang="ko-KR" altLang="en-US" sz="1400" dirty="0">
                <a:solidFill>
                  <a:srgbClr val="0033CC"/>
                </a:solidFill>
              </a:rPr>
              <a:t> 등이 서명</a:t>
            </a:r>
            <a:endParaRPr lang="en-US" altLang="ko-KR" dirty="0" smtClean="0">
              <a:solidFill>
                <a:srgbClr val="0033CC"/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연구이슈</a:t>
            </a:r>
            <a:r>
              <a:rPr lang="en-US" altLang="ko-KR" dirty="0"/>
              <a:t>(Research Issues</a:t>
            </a:r>
            <a:r>
              <a:rPr lang="en-US" altLang="ko-KR" dirty="0" smtClean="0"/>
              <a:t>)</a:t>
            </a:r>
            <a:r>
              <a:rPr lang="ko-KR" altLang="en-US" dirty="0"/>
              <a:t> </a:t>
            </a:r>
            <a:r>
              <a:rPr lang="en-US" altLang="ko-KR" dirty="0"/>
              <a:t>5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r>
              <a:rPr lang="ko-KR" altLang="en-US" dirty="0" smtClean="0"/>
              <a:t>윤리와 </a:t>
            </a:r>
            <a:r>
              <a:rPr lang="ko-KR" altLang="en-US" dirty="0"/>
              <a:t>가치</a:t>
            </a:r>
            <a:r>
              <a:rPr lang="en-US" altLang="ko-KR" dirty="0"/>
              <a:t>(Ethics and Value</a:t>
            </a:r>
            <a:r>
              <a:rPr lang="en-US" altLang="ko-KR" dirty="0" smtClean="0"/>
              <a:t>)</a:t>
            </a:r>
            <a:r>
              <a:rPr lang="ko-KR" altLang="en-US" dirty="0"/>
              <a:t> </a:t>
            </a:r>
            <a:r>
              <a:rPr lang="en-US" altLang="ko-KR" dirty="0"/>
              <a:t>13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r>
              <a:rPr lang="ko-KR" altLang="en-US" dirty="0" smtClean="0"/>
              <a:t>장기적 </a:t>
            </a:r>
            <a:r>
              <a:rPr lang="ko-KR" altLang="en-US" dirty="0"/>
              <a:t>이슈</a:t>
            </a:r>
            <a:r>
              <a:rPr lang="en-US" altLang="ko-KR" dirty="0"/>
              <a:t>(Longer-term Issues</a:t>
            </a:r>
            <a:r>
              <a:rPr lang="en-US" altLang="ko-KR" dirty="0" smtClean="0"/>
              <a:t>)</a:t>
            </a:r>
            <a:r>
              <a:rPr lang="ko-KR" altLang="en-US" dirty="0"/>
              <a:t> </a:t>
            </a:r>
            <a:r>
              <a:rPr lang="en-US" altLang="ko-KR" dirty="0"/>
              <a:t>5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5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836712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solidFill>
                  <a:srgbClr val="577EC3"/>
                </a:solidFill>
                <a:latin typeface="Noto Sans CJK KR"/>
              </a:rPr>
              <a:t>연구 이슈 </a:t>
            </a:r>
            <a:r>
              <a:rPr lang="en-US" altLang="ko-KR" b="1" dirty="0">
                <a:solidFill>
                  <a:srgbClr val="577EC3"/>
                </a:solidFill>
                <a:latin typeface="Noto Sans CJK KR"/>
              </a:rPr>
              <a:t>(Research Issues</a:t>
            </a:r>
            <a:r>
              <a:rPr lang="en-US" altLang="ko-KR" b="1" dirty="0" smtClean="0">
                <a:solidFill>
                  <a:srgbClr val="577EC3"/>
                </a:solidFill>
                <a:latin typeface="Noto Sans CJK KR"/>
              </a:rPr>
              <a:t>)</a:t>
            </a:r>
          </a:p>
          <a:p>
            <a:pPr fontAlgn="base"/>
            <a:endParaRPr lang="en-US" altLang="ko-KR" sz="1400" b="1" dirty="0">
              <a:solidFill>
                <a:srgbClr val="577EC3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연구 목표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인공 지능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(AI)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연구의 목표는 지향하는 바가 없는 지능이 아니라 </a:t>
            </a:r>
            <a:r>
              <a:rPr lang="ko-KR" altLang="en-US" sz="1400" b="1" u="sng" dirty="0">
                <a:solidFill>
                  <a:srgbClr val="0033CC"/>
                </a:solidFill>
                <a:latin typeface="Noto Sans CJK KR"/>
              </a:rPr>
              <a:t>유익한 지능을 창출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하는 것입니다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2)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연구비 지원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에 대한 투자에는 다음과 같이 컴퓨터 과학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경제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법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윤리 및 사회 연구 등의 어려운 질문을 포함한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유익한 사용을 보장하는 연구를 위한 기금이 동반되어야 합니다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>
              <a:buFont typeface="Arial"/>
              <a:buChar char="•"/>
            </a:pPr>
            <a:r>
              <a:rPr lang="ko-KR" altLang="en-US" sz="1400" dirty="0" smtClean="0">
                <a:solidFill>
                  <a:srgbClr val="444444"/>
                </a:solidFill>
                <a:latin typeface="inherit"/>
              </a:rPr>
              <a:t>미래의 </a:t>
            </a: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인공 지능 시스템이 </a:t>
            </a:r>
            <a:r>
              <a:rPr lang="ko-KR" altLang="en-US" sz="1400" b="1" dirty="0">
                <a:solidFill>
                  <a:srgbClr val="0033CC"/>
                </a:solidFill>
                <a:latin typeface="inherit"/>
              </a:rPr>
              <a:t>오작동이나 </a:t>
            </a:r>
            <a:r>
              <a:rPr lang="ko-KR" altLang="en-US" sz="1400" b="1" dirty="0" smtClean="0">
                <a:solidFill>
                  <a:srgbClr val="0033CC"/>
                </a:solidFill>
                <a:latin typeface="inherit"/>
              </a:rPr>
              <a:t>해킹</a:t>
            </a:r>
            <a:r>
              <a:rPr lang="ko-KR" altLang="en-US" sz="1400" dirty="0" smtClean="0">
                <a:solidFill>
                  <a:srgbClr val="444444"/>
                </a:solidFill>
                <a:latin typeface="inherit"/>
              </a:rPr>
              <a:t> 없이 </a:t>
            </a: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우리가 원하는 것을 수행할 수 있도록 매우 탄탄하게 만들 수 있는 방안은 무엇입니까</a:t>
            </a: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?</a:t>
            </a:r>
          </a:p>
          <a:p>
            <a:pPr fontAlgn="base">
              <a:buFont typeface="Arial"/>
              <a:buChar char="•"/>
            </a:pP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인류의 자원과 목적을 유지하면서 자동화를 통해 우리가 계속 번영할 수 있는 방안은 무엇입니까</a:t>
            </a: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?</a:t>
            </a:r>
          </a:p>
          <a:p>
            <a:pPr fontAlgn="base">
              <a:buFont typeface="Arial"/>
              <a:buChar char="•"/>
            </a:pP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AI</a:t>
            </a: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와 보조를 맞추고  그와 관련된 위험을 관리하기 위해 법률 시스템을  보다 공정하고 효율적으로 업데이트 할 수 있는 방안은 무엇입니까</a:t>
            </a: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?</a:t>
            </a:r>
          </a:p>
          <a:p>
            <a:pPr fontAlgn="base">
              <a:buFont typeface="Arial"/>
              <a:buChar char="•"/>
            </a:pP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AI</a:t>
            </a: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는 어떠한 가치들에 따라야 하며</a:t>
            </a: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그것이 가져야 하는 법적</a:t>
            </a:r>
            <a:r>
              <a:rPr lang="en-US" altLang="ko-KR" sz="1400" dirty="0">
                <a:solidFill>
                  <a:srgbClr val="444444"/>
                </a:solidFill>
                <a:latin typeface="inherit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inherit"/>
              </a:rPr>
              <a:t>윤리적 상태는 무엇입니까</a:t>
            </a:r>
            <a:r>
              <a:rPr lang="en-US" altLang="ko-KR" sz="1400" dirty="0" smtClean="0">
                <a:solidFill>
                  <a:srgbClr val="444444"/>
                </a:solidFill>
                <a:latin typeface="inherit"/>
              </a:rPr>
              <a:t>?</a:t>
            </a:r>
          </a:p>
          <a:p>
            <a:pPr fontAlgn="base">
              <a:buFont typeface="Arial"/>
              <a:buChar char="•"/>
            </a:pPr>
            <a:endParaRPr lang="en-US" altLang="ko-KR" sz="1400" dirty="0">
              <a:solidFill>
                <a:srgbClr val="444444"/>
              </a:solidFill>
              <a:latin typeface="inherit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3)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과학</a:t>
            </a:r>
            <a:r>
              <a:rPr lang="en-US" altLang="ko-KR" sz="1400" b="1" dirty="0">
                <a:solidFill>
                  <a:srgbClr val="444444"/>
                </a:solidFill>
                <a:latin typeface="Noto Sans CJK KR"/>
              </a:rPr>
              <a:t>-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정책 관계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연구자와 정책 입안자간에 건설적이고 건전한 교류가 있어야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4)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연구 문화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의 연구자와 개발자간에 협력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신뢰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투명성의 문화가 조성되어야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5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) </a:t>
            </a:r>
            <a:r>
              <a:rPr lang="ko-KR" altLang="en-US" sz="1400" b="1" dirty="0" smtClean="0">
                <a:solidFill>
                  <a:srgbClr val="444444"/>
                </a:solidFill>
                <a:latin typeface="Noto Sans CJK KR"/>
              </a:rPr>
              <a:t>경쟁 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회피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시스템을 개발하는 팀들은 안전 기준에 대한 </a:t>
            </a:r>
            <a:r>
              <a:rPr lang="ko-KR" altLang="en-US" sz="1400" dirty="0" smtClean="0">
                <a:solidFill>
                  <a:srgbClr val="444444"/>
                </a:solidFill>
                <a:latin typeface="Noto Sans CJK KR"/>
              </a:rPr>
              <a:t>질 낮은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해결책을 피하기 위해 적극적으로 협력해야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</p:txBody>
      </p:sp>
    </p:spTree>
    <p:extLst>
      <p:ext uri="{BB962C8B-B14F-4D97-AF65-F5344CB8AC3E}">
        <p14:creationId xmlns:p14="http://schemas.microsoft.com/office/powerpoint/2010/main" val="10750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552" y="98072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https://www.youtube.com/channel/UC-rCCy3FQ-GItDimSR9lhzw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556792"/>
            <a:ext cx="8892480" cy="33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908720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 smtClean="0">
                <a:solidFill>
                  <a:srgbClr val="577EC3"/>
                </a:solidFill>
                <a:latin typeface="Noto Sans CJK KR"/>
              </a:rPr>
              <a:t>윤리와 </a:t>
            </a:r>
            <a:r>
              <a:rPr lang="ko-KR" altLang="en-US" b="1" dirty="0">
                <a:solidFill>
                  <a:srgbClr val="577EC3"/>
                </a:solidFill>
                <a:latin typeface="Noto Sans CJK KR"/>
              </a:rPr>
              <a:t>가치 </a:t>
            </a:r>
            <a:r>
              <a:rPr lang="en-US" altLang="ko-KR" b="1" dirty="0">
                <a:solidFill>
                  <a:srgbClr val="577EC3"/>
                </a:solidFill>
                <a:latin typeface="Noto Sans CJK KR"/>
              </a:rPr>
              <a:t>(Ethics and Values</a:t>
            </a:r>
            <a:r>
              <a:rPr lang="en-US" altLang="ko-KR" b="1" dirty="0" smtClean="0">
                <a:solidFill>
                  <a:srgbClr val="577EC3"/>
                </a:solidFill>
                <a:latin typeface="Noto Sans CJK KR"/>
              </a:rPr>
              <a:t>)</a:t>
            </a:r>
          </a:p>
          <a:p>
            <a:pPr fontAlgn="base"/>
            <a:endParaRPr lang="en-US" altLang="ko-KR" b="1" dirty="0">
              <a:solidFill>
                <a:srgbClr val="577EC3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6)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안전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시스템은 작동 수명 전반에 걸쳐 안전하고 안정적이어야 하며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적용과 실현이 가능하다면  검증 할 수 있어야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7)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오류 투명성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시스템이 해를 입히는 경우 그 이유를 확인할 수 있어야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8)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사법의 투명성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사법 결정에 있어 자동화된 시스템이 개입할 경우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 </a:t>
            </a:r>
            <a:r>
              <a:rPr lang="ko-KR" altLang="en-US" sz="1400" dirty="0" err="1">
                <a:solidFill>
                  <a:srgbClr val="444444"/>
                </a:solidFill>
                <a:latin typeface="Noto Sans CJK KR"/>
              </a:rPr>
              <a:t>권한있는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 인간 기관이 감사할 수 있는  충분한 설명을 제공해야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9)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책임성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고급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시스템의 설계자와 </a:t>
            </a:r>
            <a:r>
              <a:rPr lang="ko-KR" altLang="en-US" sz="1400" dirty="0" err="1">
                <a:solidFill>
                  <a:srgbClr val="444444"/>
                </a:solidFill>
                <a:latin typeface="Noto Sans CJK KR"/>
              </a:rPr>
              <a:t>제조자는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  그것의 사용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오용 및 행위의 도덕적 함의에 있어서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 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그것을 형성할 책임과 기회가 있는 이해관계자 입니다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10)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가치의 준수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고도로 자율적인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시스템은 그것이 작동하는 동안 목표와 행동이 인간의 가치와 반드시 일치하도록 설계되어야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11)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인간의 가치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시스템은 인간의 존엄성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권리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자유 및 문화 다양성의 이상과 양립할 수 있도록 설계되고 운영되어야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12)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개인 정보 보호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시스템이 개인정보 데이터를 분석하고 활용할 수 있는 경우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사람들은 자신이 생성한 데이터에 접근해 관리 및 제어할 권리를 가져야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13)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자유와 개인 정보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개인정보에 대한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의 적용이 사람들의 실제 또는 인지된 자유를 부당하게 침해해서는 안됩니다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14)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이익 공유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 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기술은 가능한 많은 사람들에게 혜택을 주고 역량을 강화해야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7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692696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15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공동 번영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에 의해 만들어진 경제적 번영은 모든 인류에게 이익이 되도록 널리 공유되어야 합니다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lvl="0"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lvl="0"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16)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인간 통제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인간은 인간이 선택한 </a:t>
            </a:r>
            <a:r>
              <a:rPr lang="ko-KR" altLang="en-US" sz="1400" dirty="0" err="1">
                <a:solidFill>
                  <a:srgbClr val="444444"/>
                </a:solidFill>
                <a:latin typeface="Noto Sans CJK KR"/>
              </a:rPr>
              <a:t>목적를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 달성하기 위해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의사 결정을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시스템에 위임할 것인지 여부와 방법에 대해 선택할 수 있어야 합니다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lvl="0"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lvl="0"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17) </a:t>
            </a:r>
            <a:r>
              <a:rPr lang="ko-KR" altLang="en-US" sz="1400" b="1" dirty="0" smtClean="0">
                <a:solidFill>
                  <a:srgbClr val="444444"/>
                </a:solidFill>
                <a:latin typeface="Noto Sans CJK KR"/>
              </a:rPr>
              <a:t>비 전복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고도로 발전된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시스템의 통제를 통해 부여되는 권력은 건강한 사회가 의존하는 사회적 시민적 과정을 전복하기 보다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존중하고 개선해야 한다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lvl="0"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lvl="0"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18) </a:t>
            </a:r>
            <a:r>
              <a:rPr lang="en-US" altLang="ko-KR" sz="1400" b="1" dirty="0">
                <a:solidFill>
                  <a:srgbClr val="444444"/>
                </a:solidFill>
                <a:latin typeface="Noto Sans CJK KR"/>
              </a:rPr>
              <a:t>AI 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무기 경쟁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치명적인 자동화 무기의 군비 경쟁은 피해야 합니다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b="1" dirty="0" smtClean="0">
              <a:solidFill>
                <a:srgbClr val="577EC3"/>
              </a:solidFill>
              <a:latin typeface="Noto Sans CJK KR"/>
            </a:endParaRPr>
          </a:p>
          <a:p>
            <a:pPr fontAlgn="base"/>
            <a:r>
              <a:rPr lang="ko-KR" altLang="en-US" b="1" dirty="0" smtClean="0">
                <a:solidFill>
                  <a:srgbClr val="577EC3"/>
                </a:solidFill>
                <a:latin typeface="Noto Sans CJK KR"/>
              </a:rPr>
              <a:t>장기적 이슈 </a:t>
            </a:r>
            <a:r>
              <a:rPr lang="en-US" altLang="ko-KR" b="1" dirty="0" smtClean="0">
                <a:solidFill>
                  <a:srgbClr val="577EC3"/>
                </a:solidFill>
                <a:latin typeface="Noto Sans CJK KR"/>
              </a:rPr>
              <a:t>(Longer-term Issues)</a:t>
            </a:r>
          </a:p>
          <a:p>
            <a:pPr fontAlgn="base"/>
            <a:endParaRPr lang="en-US" altLang="ko-KR" sz="1400" dirty="0" smtClean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19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) </a:t>
            </a:r>
            <a:r>
              <a:rPr lang="ko-KR" altLang="en-US" sz="1400" b="1" dirty="0" err="1">
                <a:solidFill>
                  <a:srgbClr val="444444"/>
                </a:solidFill>
                <a:latin typeface="Noto Sans CJK KR"/>
              </a:rPr>
              <a:t>능력치에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 대한 주의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합의가 없으므로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미래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의 능력 상한선에 대한 강한 가정은 피해야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20)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중요성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고급 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AI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는  지구 생명체의 역사에서 중대한 변화를 나타낼 수 있으며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그에 상응하는 관심 및 자원을 통해 계획되고 관리되어야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21)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위험 요소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AI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시스템이 초래하는 위험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특히 치명적인 또는 실존적 위험은 예상되는 영향에 상응하여 대비하고 완화 노력을 기울여야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22) </a:t>
            </a:r>
            <a:r>
              <a:rPr lang="ko-KR" altLang="en-US" sz="1400" b="1" u="sng" dirty="0">
                <a:solidFill>
                  <a:srgbClr val="FF0000"/>
                </a:solidFill>
                <a:latin typeface="Noto Sans CJK KR"/>
              </a:rPr>
              <a:t>재귀적 자기 개선 </a:t>
            </a:r>
            <a:r>
              <a:rPr lang="en-US" altLang="ko-KR" sz="1400" b="1" u="sng" dirty="0">
                <a:solidFill>
                  <a:srgbClr val="FF0000"/>
                </a:solidFill>
                <a:latin typeface="Noto Sans CJK KR"/>
              </a:rPr>
              <a:t>: </a:t>
            </a:r>
            <a:r>
              <a:rPr lang="ko-KR" altLang="en-US" sz="1400" b="1" u="sng" dirty="0">
                <a:solidFill>
                  <a:srgbClr val="FF0000"/>
                </a:solidFill>
                <a:latin typeface="Noto Sans CJK KR"/>
              </a:rPr>
              <a:t>질과 양을  빠르게 증가시킬 수 있도록 스스로  개선 또는 복제할 수 있도록 설계된 </a:t>
            </a:r>
            <a:r>
              <a:rPr lang="en-US" altLang="ko-KR" sz="1400" b="1" u="sng" dirty="0">
                <a:solidFill>
                  <a:srgbClr val="FF0000"/>
                </a:solidFill>
                <a:latin typeface="Noto Sans CJK KR"/>
              </a:rPr>
              <a:t>AI </a:t>
            </a:r>
            <a:r>
              <a:rPr lang="ko-KR" altLang="en-US" sz="1400" b="1" u="sng" dirty="0">
                <a:solidFill>
                  <a:srgbClr val="FF0000"/>
                </a:solidFill>
                <a:latin typeface="Noto Sans CJK KR"/>
              </a:rPr>
              <a:t>시스템은 엄격한 안전 및 통제 조치를 받아야 합니다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Noto Sans CJK KR"/>
              </a:rPr>
              <a:t>.</a:t>
            </a:r>
          </a:p>
          <a:p>
            <a:pPr fontAlgn="base"/>
            <a:endParaRPr lang="en-US" altLang="ko-KR" sz="1400" b="1" u="sng" dirty="0">
              <a:solidFill>
                <a:srgbClr val="FF0000"/>
              </a:solidFill>
              <a:latin typeface="Noto Sans CJK KR"/>
            </a:endParaRPr>
          </a:p>
          <a:p>
            <a:pPr fontAlgn="base"/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23) </a:t>
            </a:r>
            <a:r>
              <a:rPr lang="ko-KR" altLang="en-US" sz="1400" b="1" dirty="0">
                <a:solidFill>
                  <a:srgbClr val="444444"/>
                </a:solidFill>
                <a:latin typeface="Noto Sans CJK KR"/>
              </a:rPr>
              <a:t>공동 선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 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: </a:t>
            </a:r>
            <a:r>
              <a:rPr lang="ko-KR" altLang="en-US" sz="1400" dirty="0" err="1">
                <a:solidFill>
                  <a:srgbClr val="444444"/>
                </a:solidFill>
                <a:latin typeface="Noto Sans CJK KR"/>
              </a:rPr>
              <a:t>수퍼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 </a:t>
            </a:r>
            <a:r>
              <a:rPr lang="ko-KR" altLang="en-US" sz="1400" dirty="0" err="1">
                <a:solidFill>
                  <a:srgbClr val="444444"/>
                </a:solidFill>
                <a:latin typeface="Noto Sans CJK KR"/>
              </a:rPr>
              <a:t>인텔리전스는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 광범위하게 공유되는 윤리적 이상에만  복무하도록</a:t>
            </a:r>
            <a:r>
              <a:rPr lang="en-US" altLang="ko-KR" sz="1400" dirty="0">
                <a:solidFill>
                  <a:srgbClr val="444444"/>
                </a:solidFill>
                <a:latin typeface="Noto Sans CJK KR"/>
              </a:rPr>
              <a:t>, </a:t>
            </a:r>
            <a:r>
              <a:rPr lang="ko-KR" altLang="en-US" sz="1400" dirty="0">
                <a:solidFill>
                  <a:srgbClr val="444444"/>
                </a:solidFill>
                <a:latin typeface="Noto Sans CJK KR"/>
              </a:rPr>
              <a:t>그리고 한 국가 또는 조직보다는 모든 인류의 이익을 위해 개발되어야 합니다</a:t>
            </a:r>
            <a:r>
              <a:rPr lang="en-US" altLang="ko-KR" sz="1400" dirty="0" smtClean="0">
                <a:solidFill>
                  <a:srgbClr val="444444"/>
                </a:solidFill>
                <a:latin typeface="Noto Sans CJK KR"/>
              </a:rPr>
              <a:t>.</a:t>
            </a:r>
            <a:endParaRPr lang="en-US" altLang="ko-KR" sz="1400" dirty="0">
              <a:solidFill>
                <a:srgbClr val="444444"/>
              </a:solidFill>
              <a:latin typeface="Noto Sans CJK KR"/>
            </a:endParaRPr>
          </a:p>
        </p:txBody>
      </p:sp>
    </p:spTree>
    <p:extLst>
      <p:ext uri="{BB962C8B-B14F-4D97-AF65-F5344CB8AC3E}">
        <p14:creationId xmlns:p14="http://schemas.microsoft.com/office/powerpoint/2010/main" val="1321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2017</a:t>
            </a:r>
            <a:r>
              <a:rPr lang="ko-KR" altLang="en-US" b="1" dirty="0" smtClean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en-US" altLang="ko-KR" b="1" dirty="0" smtClean="0">
                <a:solidFill>
                  <a:srgbClr val="FFC000"/>
                </a:solidFill>
              </a:rPr>
              <a:t>EU </a:t>
            </a:r>
            <a:r>
              <a:rPr lang="ko-KR" altLang="en-US" b="1" dirty="0">
                <a:solidFill>
                  <a:srgbClr val="FFC000"/>
                </a:solidFill>
              </a:rPr>
              <a:t>의회 결의안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67467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/>
              <a:t>ㅇ로봇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제작자들은 프로그램 오류나 외부에서의 해킹 등 비상 상황에서 로봇을 즉시 멈출 수 있는 </a:t>
            </a:r>
            <a:r>
              <a:rPr lang="en-US" altLang="ko-KR" sz="1400" dirty="0"/>
              <a:t>'kill </a:t>
            </a:r>
            <a:r>
              <a:rPr lang="ko-KR" altLang="en-US" sz="1400" dirty="0"/>
              <a:t>스위치</a:t>
            </a:r>
            <a:r>
              <a:rPr lang="en-US" altLang="ko-KR" sz="1400" dirty="0"/>
              <a:t>'</a:t>
            </a:r>
            <a:r>
              <a:rPr lang="ko-KR" altLang="en-US" sz="1400" dirty="0"/>
              <a:t>를 장착해야 한다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AI </a:t>
            </a:r>
            <a:r>
              <a:rPr lang="ko-KR" altLang="en-US" sz="1400" dirty="0"/>
              <a:t>로봇의 법적 지위를 전자적 인격체</a:t>
            </a:r>
            <a:r>
              <a:rPr lang="en-US" altLang="ko-KR" sz="1400" dirty="0"/>
              <a:t>(electronic </a:t>
            </a:r>
            <a:r>
              <a:rPr lang="en-US" altLang="ko-KR" sz="1400" dirty="0" err="1"/>
              <a:t>pesronhood</a:t>
            </a:r>
            <a:r>
              <a:rPr lang="en-US" altLang="ko-KR" sz="1400" dirty="0"/>
              <a:t>)</a:t>
            </a:r>
            <a:r>
              <a:rPr lang="ko-KR" altLang="en-US" sz="1400" dirty="0"/>
              <a:t>로 인정한다</a:t>
            </a:r>
            <a:r>
              <a:rPr lang="en-US" altLang="ko-KR" sz="1400" dirty="0"/>
              <a:t>. </a:t>
            </a:r>
            <a:br>
              <a:rPr lang="en-US" altLang="ko-KR" sz="1400" dirty="0"/>
            </a:br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EU </a:t>
            </a:r>
            <a:r>
              <a:rPr lang="ko-KR" altLang="en-US" sz="1400" dirty="0"/>
              <a:t>내에 </a:t>
            </a:r>
            <a:r>
              <a:rPr lang="ko-KR" altLang="en-US" sz="1400" dirty="0" err="1"/>
              <a:t>로봇담당국을</a:t>
            </a:r>
            <a:r>
              <a:rPr lang="ko-KR" altLang="en-US" sz="1400" dirty="0"/>
              <a:t> 신설해</a:t>
            </a:r>
            <a:r>
              <a:rPr lang="en-US" altLang="ko-KR" sz="1400" dirty="0"/>
              <a:t>, AI</a:t>
            </a:r>
            <a:r>
              <a:rPr lang="ko-KR" altLang="en-US" sz="1400" dirty="0"/>
              <a:t>로봇에 대한 법적</a:t>
            </a:r>
            <a:r>
              <a:rPr lang="en-US" altLang="ko-KR" sz="1400" dirty="0"/>
              <a:t>·</a:t>
            </a:r>
            <a:r>
              <a:rPr lang="ko-KR" altLang="en-US" sz="1400" dirty="0"/>
              <a:t>윤리적 제재를 가할 수 있는 내용을 포함한다</a:t>
            </a:r>
            <a:r>
              <a:rPr lang="en-US" altLang="ko-KR" sz="1400" dirty="0"/>
              <a:t>. </a:t>
            </a:r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AI </a:t>
            </a:r>
            <a:r>
              <a:rPr lang="ko-KR" altLang="en-US" sz="1400" dirty="0"/>
              <a:t>로봇의 사회적 악용 가능성과 해킹에 대한 사회적 불안감을 해소하고 로봇이 인간에 무조건 복종하면서 위협을 가하지 않아야 한다</a:t>
            </a:r>
            <a:r>
              <a:rPr lang="en-US" altLang="ko-KR" sz="1400" dirty="0"/>
              <a:t>. 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AI </a:t>
            </a:r>
            <a:r>
              <a:rPr lang="ko-KR" altLang="en-US" sz="1400" dirty="0"/>
              <a:t>로봇 활용에 따른 새로운 고용 모델의 필요성을 강조하고</a:t>
            </a:r>
            <a:r>
              <a:rPr lang="en-US" altLang="ko-KR" sz="1400" dirty="0"/>
              <a:t>, AI </a:t>
            </a:r>
            <a:r>
              <a:rPr lang="ko-KR" altLang="en-US" sz="1400" dirty="0"/>
              <a:t>로봇을 고용하는 기업에 </a:t>
            </a:r>
            <a:r>
              <a:rPr lang="en-US" altLang="ko-KR" sz="1400" dirty="0"/>
              <a:t>'</a:t>
            </a:r>
            <a:r>
              <a:rPr lang="ko-KR" altLang="en-US" sz="1400" dirty="0" err="1"/>
              <a:t>로봇세</a:t>
            </a:r>
            <a:r>
              <a:rPr lang="en-US" altLang="ko-KR" sz="1400" dirty="0"/>
              <a:t>'</a:t>
            </a:r>
            <a:r>
              <a:rPr lang="ko-KR" altLang="en-US" sz="1400" dirty="0"/>
              <a:t>를 물려야 한다</a:t>
            </a:r>
            <a:r>
              <a:rPr lang="en-US" altLang="ko-KR" sz="1400" dirty="0"/>
              <a:t>. 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08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2017</a:t>
            </a:r>
            <a:r>
              <a:rPr lang="ko-KR" altLang="en-US" b="1" dirty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일본 총무성의 </a:t>
            </a:r>
            <a:r>
              <a:rPr lang="en-US" altLang="ko-KR" b="1" dirty="0">
                <a:solidFill>
                  <a:srgbClr val="FFC000"/>
                </a:solidFill>
              </a:rPr>
              <a:t>AI </a:t>
            </a:r>
            <a:r>
              <a:rPr lang="ko-KR" altLang="en-US" b="1" dirty="0">
                <a:solidFill>
                  <a:srgbClr val="FFC000"/>
                </a:solidFill>
              </a:rPr>
              <a:t>개발 가이드라인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484784"/>
            <a:ext cx="784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연계의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시스템의 상호 접속성과 상호 운용성에 유의한다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투명성의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 입출력의 검증 가능성과 판단 결과의 설명 가능성에 유의한다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제어 가능성의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 </a:t>
            </a:r>
            <a:r>
              <a:rPr lang="ko-KR" altLang="en-US" sz="1400" dirty="0"/>
              <a:t>시스템의 제어 가능성에 유의한다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안전의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시스템이 </a:t>
            </a:r>
            <a:r>
              <a:rPr lang="ko-KR" altLang="en-US" sz="1400" dirty="0" err="1"/>
              <a:t>액추에이터</a:t>
            </a:r>
            <a:r>
              <a:rPr lang="ko-KR" altLang="en-US" sz="1400" dirty="0"/>
              <a:t> 등을 통해 이용자와 제 </a:t>
            </a:r>
            <a:r>
              <a:rPr lang="en-US" altLang="ko-KR" sz="1400" dirty="0"/>
              <a:t>3</a:t>
            </a:r>
            <a:r>
              <a:rPr lang="ko-KR" altLang="en-US" sz="1400" dirty="0"/>
              <a:t>자의 생명</a:t>
            </a:r>
            <a:r>
              <a:rPr lang="en-US" altLang="ko-KR" sz="1400" dirty="0"/>
              <a:t>·</a:t>
            </a:r>
            <a:r>
              <a:rPr lang="ko-KR" altLang="en-US" sz="1400" dirty="0"/>
              <a:t>신체</a:t>
            </a:r>
            <a:r>
              <a:rPr lang="en-US" altLang="ko-KR" sz="1400" dirty="0"/>
              <a:t>·</a:t>
            </a:r>
            <a:r>
              <a:rPr lang="ko-KR" altLang="en-US" sz="1400" dirty="0"/>
              <a:t>재산에 </a:t>
            </a:r>
            <a:r>
              <a:rPr lang="ko-KR" altLang="en-US" sz="1400" dirty="0" err="1"/>
              <a:t>위해를</a:t>
            </a:r>
            <a:r>
              <a:rPr lang="ko-KR" altLang="en-US" sz="1400" dirty="0"/>
              <a:t> 미치는 것이 없게 배려한다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보안의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시스템의 안전에 유의한다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프라이버시의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시스템에 의해 이용자와 제 </a:t>
            </a:r>
            <a:r>
              <a:rPr lang="en-US" altLang="ko-KR" sz="1400" dirty="0"/>
              <a:t>3</a:t>
            </a:r>
            <a:r>
              <a:rPr lang="ko-KR" altLang="en-US" sz="1400" dirty="0"/>
              <a:t>자의 프라이버시가 침해되지 않도록 배려한다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윤리의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 개발에 있어서 인간의 존엄과 개인의 자율을 존중한다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이용자 지원의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</a:t>
            </a:r>
            <a:r>
              <a:rPr lang="en-US" altLang="ko-KR" sz="1400" dirty="0"/>
              <a:t>AI </a:t>
            </a:r>
            <a:r>
              <a:rPr lang="ko-KR" altLang="en-US" sz="1400" dirty="0"/>
              <a:t>시스템이 이용자를 지원해 이용자에게 선택의 기회를 적절하게 제공하는 것이 가능하도록 배려한다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책임의 원칙</a:t>
            </a:r>
            <a:r>
              <a:rPr lang="en-US" altLang="ko-KR" sz="1400" dirty="0"/>
              <a:t>) </a:t>
            </a:r>
            <a:r>
              <a:rPr lang="ko-KR" altLang="en-US" sz="1400" dirty="0"/>
              <a:t>개발자는 이용자를 포함한 이해 관계자에 대해 책임을 완수하도록 노력한다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983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2018.1.31 </a:t>
            </a:r>
            <a:r>
              <a:rPr lang="ko-KR" altLang="en-US" b="1" dirty="0" smtClean="0">
                <a:solidFill>
                  <a:srgbClr val="FFC000"/>
                </a:solidFill>
              </a:rPr>
              <a:t>카카오 알고리즘 윤리헌장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7"/>
            <a:ext cx="7848872" cy="351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3"/>
              </a:rPr>
              <a:t>https://www.kakaocorp.com/kakao/ai/algorithm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861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" y="1052736"/>
            <a:ext cx="82200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" y="4381500"/>
            <a:ext cx="8172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1942 </a:t>
            </a:r>
            <a:r>
              <a:rPr lang="ko-KR" altLang="en-US" b="1" dirty="0" err="1" smtClean="0">
                <a:solidFill>
                  <a:srgbClr val="FFC000"/>
                </a:solidFill>
              </a:rPr>
              <a:t>아이작아시모프</a:t>
            </a:r>
            <a:r>
              <a:rPr lang="ko-KR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ko-KR" b="1" dirty="0" smtClean="0">
                <a:solidFill>
                  <a:srgbClr val="FFC000"/>
                </a:solidFill>
              </a:rPr>
              <a:t>– </a:t>
            </a:r>
            <a:r>
              <a:rPr lang="ko-KR" altLang="en-US" b="1" dirty="0" smtClean="0">
                <a:solidFill>
                  <a:srgbClr val="FFC000"/>
                </a:solidFill>
              </a:rPr>
              <a:t>로봇 </a:t>
            </a:r>
            <a:r>
              <a:rPr lang="en-US" altLang="ko-KR" b="1" dirty="0" smtClean="0">
                <a:solidFill>
                  <a:srgbClr val="FFC000"/>
                </a:solidFill>
              </a:rPr>
              <a:t>3+1</a:t>
            </a:r>
            <a:r>
              <a:rPr lang="ko-KR" altLang="en-US" b="1" dirty="0" smtClean="0">
                <a:solidFill>
                  <a:srgbClr val="FFC000"/>
                </a:solidFill>
              </a:rPr>
              <a:t> 원칙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50" y="1412776"/>
            <a:ext cx="68484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50" y="4842495"/>
            <a:ext cx="6886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0" y="4661520"/>
            <a:ext cx="19526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2018.10.23</a:t>
            </a:r>
            <a:r>
              <a:rPr lang="ko-KR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ko-KR" b="1" dirty="0" smtClean="0">
                <a:solidFill>
                  <a:srgbClr val="FFC000"/>
                </a:solidFill>
              </a:rPr>
              <a:t>ICDPPC -</a:t>
            </a:r>
            <a:r>
              <a:rPr lang="ko-KR" altLang="en-US" b="1" dirty="0" smtClean="0">
                <a:solidFill>
                  <a:srgbClr val="FFC000"/>
                </a:solidFill>
              </a:rPr>
              <a:t>인공지능 </a:t>
            </a:r>
            <a:r>
              <a:rPr lang="ko-KR" altLang="en-US" b="1" dirty="0">
                <a:solidFill>
                  <a:srgbClr val="FFC000"/>
                </a:solidFill>
              </a:rPr>
              <a:t>윤리 및 개인정보 보호에 대한 </a:t>
            </a:r>
            <a:r>
              <a:rPr lang="ko-KR" altLang="en-US" b="1" dirty="0" smtClean="0">
                <a:solidFill>
                  <a:srgbClr val="FFC000"/>
                </a:solidFill>
              </a:rPr>
              <a:t>선언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8024" y="62181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hlinkClick r:id="rId2"/>
              </a:rPr>
              <a:t>https://act.jinbo.net/wp/40645</a:t>
            </a:r>
            <a:r>
              <a:rPr lang="en-US" altLang="ko-KR" sz="1400" dirty="0" smtClean="0">
                <a:hlinkClick r:id="rId2"/>
              </a:rPr>
              <a:t>/</a:t>
            </a:r>
            <a:endParaRPr lang="en-US" altLang="ko-KR" sz="1400" dirty="0" smtClean="0"/>
          </a:p>
          <a:p>
            <a:r>
              <a:rPr lang="en-US" altLang="ko-KR" sz="1400" dirty="0">
                <a:hlinkClick r:id="rId3"/>
              </a:rPr>
              <a:t>https://</a:t>
            </a:r>
            <a:r>
              <a:rPr lang="en-US" altLang="ko-KR" sz="1400" dirty="0" smtClean="0">
                <a:hlinkClick r:id="rId3"/>
              </a:rPr>
              <a:t>icdppc.org/wp-content/uploads/2018/10/20180922_ICDPPC-40th_AI-Declaration_ADOPTED.pdf</a:t>
            </a:r>
            <a:endParaRPr lang="en-US" altLang="ko-KR" sz="140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539552" y="153617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33CC"/>
                </a:solidFill>
              </a:rPr>
              <a:t>* ICDPPC  International </a:t>
            </a:r>
            <a:r>
              <a:rPr lang="en-US" altLang="ko-KR" sz="1200" dirty="0">
                <a:solidFill>
                  <a:srgbClr val="0033CC"/>
                </a:solidFill>
              </a:rPr>
              <a:t>Conference of Data Protection and Privacy Commissioners. </a:t>
            </a:r>
            <a:r>
              <a:rPr lang="ko-KR" altLang="en-US" sz="1200" dirty="0">
                <a:solidFill>
                  <a:srgbClr val="0033CC"/>
                </a:solidFill>
              </a:rPr>
              <a:t>국제 개인정보보호기구회의</a:t>
            </a:r>
            <a:r>
              <a:rPr lang="en-US" altLang="ko-KR" sz="1200" dirty="0">
                <a:solidFill>
                  <a:srgbClr val="0033CC"/>
                </a:solidFill>
              </a:rPr>
              <a:t>. </a:t>
            </a:r>
            <a:r>
              <a:rPr lang="ko-KR" altLang="en-US" sz="1200" dirty="0">
                <a:solidFill>
                  <a:srgbClr val="0033CC"/>
                </a:solidFill>
              </a:rPr>
              <a:t>세계 각국 개인정보보호 감독기구 대다수가 가입되어 있는 협의체로서</a:t>
            </a:r>
            <a:r>
              <a:rPr lang="en-US" altLang="ko-KR" sz="1200" dirty="0">
                <a:solidFill>
                  <a:srgbClr val="0033CC"/>
                </a:solidFill>
              </a:rPr>
              <a:t>, </a:t>
            </a:r>
            <a:r>
              <a:rPr lang="ko-KR" altLang="en-US" sz="1200" dirty="0">
                <a:solidFill>
                  <a:srgbClr val="0033CC"/>
                </a:solidFill>
              </a:rPr>
              <a:t>정기 회의를 통해 개인정보 보호 관련 최신 의제와 공동의 입장을 논의함</a:t>
            </a:r>
            <a:r>
              <a:rPr lang="en-US" altLang="ko-KR" sz="12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11" y="2108845"/>
            <a:ext cx="13954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52376" y="292494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i="1" dirty="0"/>
              <a:t>1.</a:t>
            </a:r>
            <a:r>
              <a:rPr lang="ko-KR" altLang="en-US" sz="1600" dirty="0"/>
              <a:t> 인공지능 및 </a:t>
            </a:r>
            <a:r>
              <a:rPr lang="ko-KR" altLang="en-US" sz="1600" dirty="0" err="1"/>
              <a:t>머신러닝</a:t>
            </a:r>
            <a:r>
              <a:rPr lang="ko-KR" altLang="en-US" sz="1600" dirty="0"/>
              <a:t> 기술은 기본적인 인권을 존중하며 설계되고 개발 및 이용되어야 하고</a:t>
            </a:r>
            <a:r>
              <a:rPr lang="en-US" altLang="ko-KR" sz="1600" dirty="0"/>
              <a:t>, </a:t>
            </a:r>
            <a:r>
              <a:rPr lang="ko-KR" altLang="en-US" sz="1600" dirty="0"/>
              <a:t>다음과 같은 </a:t>
            </a:r>
            <a:r>
              <a:rPr lang="ko-KR" altLang="en-US" sz="1600" b="1" dirty="0"/>
              <a:t>공정성 원칙</a:t>
            </a:r>
            <a:r>
              <a:rPr lang="ko-KR" altLang="en-US" sz="1600" dirty="0"/>
              <a:t>을 따라야 한다</a:t>
            </a:r>
            <a:r>
              <a:rPr lang="en-US" altLang="ko-KR" sz="1600" dirty="0"/>
              <a:t>.</a:t>
            </a:r>
          </a:p>
          <a:p>
            <a:pPr fontAlgn="base"/>
            <a:r>
              <a:rPr lang="en-US" altLang="ko-KR" sz="1600" dirty="0"/>
              <a:t>a. </a:t>
            </a:r>
            <a:r>
              <a:rPr lang="ko-KR" altLang="en-US" sz="1600" dirty="0"/>
              <a:t>인공지능시스템을 본래 목적과 일치되게 사용하고 개인정보가 수집된 본래 목적에서 벗어나는 방식으로 사용되는 일이 없도록 보장함으로써 개인의 합리적인 기대 수준을 감안한다</a:t>
            </a:r>
            <a:r>
              <a:rPr lang="en-US" altLang="ko-KR" sz="1600" dirty="0"/>
              <a:t>.</a:t>
            </a:r>
          </a:p>
          <a:p>
            <a:pPr fontAlgn="base"/>
            <a:r>
              <a:rPr lang="en-US" altLang="ko-KR" sz="1600" dirty="0"/>
              <a:t>b. </a:t>
            </a:r>
            <a:r>
              <a:rPr lang="ko-KR" altLang="en-US" sz="1600" dirty="0"/>
              <a:t>인공지능의 사용이 개인에게 미치는 영향 뿐 아니라 집단이나 사회 일반에 미치는 집합적인 영향도 고려한다</a:t>
            </a:r>
            <a:r>
              <a:rPr lang="en-US" altLang="ko-KR" sz="1600" dirty="0"/>
              <a:t>.</a:t>
            </a:r>
          </a:p>
          <a:p>
            <a:pPr fontAlgn="base"/>
            <a:r>
              <a:rPr lang="en-US" altLang="ko-KR" sz="1600" dirty="0"/>
              <a:t>c. </a:t>
            </a:r>
            <a:r>
              <a:rPr lang="ko-KR" altLang="en-US" sz="1600" dirty="0"/>
              <a:t>인공지능 시스템이 인간 발전을 촉진하고 이를 방해하거나 위협하지 않는 방식으로 개발되도록 보장하고 특정한 용도에 대해서는 기술하고 한정할 필요가 있다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1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836712"/>
            <a:ext cx="85689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500" b="1" i="1" dirty="0" smtClean="0"/>
              <a:t>2</a:t>
            </a:r>
            <a:r>
              <a:rPr lang="en-US" altLang="ko-KR" sz="1500" b="1" i="1" dirty="0"/>
              <a:t>.</a:t>
            </a:r>
            <a:r>
              <a:rPr lang="ko-KR" altLang="en-US" sz="1500" i="1" dirty="0"/>
              <a:t> </a:t>
            </a:r>
            <a:r>
              <a:rPr lang="ko-KR" altLang="en-US" sz="1500" dirty="0"/>
              <a:t>인공지능시스템이 보장해야 할 책임성 뿐 아니라 그것이 미치는 잠재적인 영향 및 결과에 대해 </a:t>
            </a:r>
            <a:r>
              <a:rPr lang="ko-KR" altLang="en-US" sz="1500" dirty="0" smtClean="0"/>
              <a:t>다음과 </a:t>
            </a:r>
            <a:r>
              <a:rPr lang="ko-KR" altLang="en-US" sz="1500" dirty="0"/>
              <a:t>같이 </a:t>
            </a:r>
            <a:r>
              <a:rPr lang="ko-KR" altLang="en-US" sz="1500" b="1" dirty="0"/>
              <a:t>지속적으로 주의하고 경계한다</a:t>
            </a:r>
            <a:r>
              <a:rPr lang="en-US" altLang="ko-KR" sz="1500" b="1" dirty="0"/>
              <a:t>.</a:t>
            </a:r>
            <a:endParaRPr lang="ko-KR" altLang="en-US" sz="1500" dirty="0"/>
          </a:p>
          <a:p>
            <a:pPr fontAlgn="base"/>
            <a:r>
              <a:rPr lang="en-US" altLang="ko-KR" sz="1500" dirty="0"/>
              <a:t>a. </a:t>
            </a:r>
            <a:r>
              <a:rPr lang="ko-KR" altLang="en-US" sz="1500" dirty="0"/>
              <a:t>인공지능 시스템에 대한 사후감사</a:t>
            </a:r>
            <a:r>
              <a:rPr lang="en-US" altLang="ko-KR" sz="1500" dirty="0"/>
              <a:t>, </a:t>
            </a:r>
            <a:r>
              <a:rPr lang="ko-KR" altLang="en-US" sz="1500" dirty="0"/>
              <a:t>지속적인 모니터링 및 영향평가를 실시하고 감독 체제에 대한 정기적인 검토 등을 통해 개인</a:t>
            </a:r>
            <a:r>
              <a:rPr lang="en-US" altLang="ko-KR" sz="1500" dirty="0"/>
              <a:t>, </a:t>
            </a:r>
            <a:r>
              <a:rPr lang="ko-KR" altLang="en-US" sz="1500" dirty="0"/>
              <a:t>감독기구 및 기타 제</a:t>
            </a:r>
            <a:r>
              <a:rPr lang="en-US" altLang="ko-KR" sz="1500" dirty="0"/>
              <a:t>3</a:t>
            </a:r>
            <a:r>
              <a:rPr lang="ko-KR" altLang="en-US" sz="1500" dirty="0"/>
              <a:t>자에 이르기까지 모든 관련 이해관계자들의 책임성을 촉진한다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b. </a:t>
            </a:r>
            <a:r>
              <a:rPr lang="ko-KR" altLang="en-US" sz="1500" dirty="0"/>
              <a:t>행위자 및 이해관계자의 전 단계에 협력 기준 개발과 모범사례 공유 등을 포함하여 집합적</a:t>
            </a:r>
            <a:r>
              <a:rPr lang="en-US" altLang="ko-KR" sz="1500" dirty="0"/>
              <a:t>, </a:t>
            </a:r>
            <a:r>
              <a:rPr lang="ko-KR" altLang="en-US" sz="1500" dirty="0"/>
              <a:t>공동의 책임을 도모한다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c. </a:t>
            </a:r>
            <a:r>
              <a:rPr lang="ko-KR" altLang="en-US" sz="1500" dirty="0"/>
              <a:t>인공지능에 대해 상당한 수준의 정보를 갖추기 위해 인식을 제고하고 교육하고 연구하고 훈련시키고</a:t>
            </a:r>
            <a:r>
              <a:rPr lang="en-US" altLang="ko-KR" sz="1500" dirty="0"/>
              <a:t>, </a:t>
            </a:r>
            <a:r>
              <a:rPr lang="ko-KR" altLang="en-US" sz="1500" dirty="0"/>
              <a:t>인공지능과 그것이 사회적으로 </a:t>
            </a:r>
            <a:r>
              <a:rPr lang="ko-KR" altLang="en-US" sz="1500" dirty="0" err="1"/>
              <a:t>미칠수</a:t>
            </a:r>
            <a:r>
              <a:rPr lang="ko-KR" altLang="en-US" sz="1500" dirty="0"/>
              <a:t> 있는 영향을 이해할 수 있도록 노력한다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d. </a:t>
            </a:r>
            <a:r>
              <a:rPr lang="ko-KR" altLang="en-US" sz="1500" dirty="0"/>
              <a:t>신뢰할 수 있는 제</a:t>
            </a:r>
            <a:r>
              <a:rPr lang="en-US" altLang="ko-KR" sz="1500" dirty="0"/>
              <a:t>3</a:t>
            </a:r>
            <a:r>
              <a:rPr lang="ko-KR" altLang="en-US" sz="1500" dirty="0"/>
              <a:t>자</a:t>
            </a:r>
            <a:r>
              <a:rPr lang="en-US" altLang="ko-KR" sz="1500" dirty="0"/>
              <a:t>(TTP) </a:t>
            </a:r>
            <a:r>
              <a:rPr lang="ko-KR" altLang="en-US" sz="1500" dirty="0"/>
              <a:t>마련이나 독립적인 윤리위원회 설립 등 관련된 모든 행위자들에 대해 가시적인 </a:t>
            </a:r>
            <a:r>
              <a:rPr lang="ko-KR" altLang="en-US" sz="1500" dirty="0" err="1"/>
              <a:t>거버넌스</a:t>
            </a:r>
            <a:r>
              <a:rPr lang="ko-KR" altLang="en-US" sz="1500" dirty="0"/>
              <a:t> 절차를 수립한다</a:t>
            </a:r>
            <a:r>
              <a:rPr lang="en-US" altLang="ko-KR" sz="1500" dirty="0" smtClean="0"/>
              <a:t>.</a:t>
            </a:r>
          </a:p>
          <a:p>
            <a:pPr fontAlgn="base"/>
            <a:endParaRPr lang="en-US" altLang="ko-KR" sz="1500" dirty="0"/>
          </a:p>
          <a:p>
            <a:pPr fontAlgn="base"/>
            <a:r>
              <a:rPr lang="en-US" altLang="ko-KR" sz="1500" b="1" i="1" dirty="0"/>
              <a:t>3.</a:t>
            </a:r>
            <a:r>
              <a:rPr lang="ko-KR" altLang="en-US" sz="1500" dirty="0"/>
              <a:t> 인공지능 </a:t>
            </a:r>
            <a:r>
              <a:rPr lang="ko-KR" altLang="en-US" sz="1500" b="1" dirty="0"/>
              <a:t>시스템의 투명성 및 명료성</a:t>
            </a:r>
            <a:r>
              <a:rPr lang="en-US" altLang="ko-KR" sz="1500" b="1" dirty="0"/>
              <a:t>(intelligibility)</a:t>
            </a:r>
            <a:r>
              <a:rPr lang="ko-KR" altLang="en-US" sz="1500" dirty="0"/>
              <a:t>이 향상되어야 하며</a:t>
            </a:r>
            <a:r>
              <a:rPr lang="en-US" altLang="ko-KR" sz="1500" dirty="0"/>
              <a:t>, </a:t>
            </a:r>
            <a:r>
              <a:rPr lang="ko-KR" altLang="en-US" sz="1500" dirty="0"/>
              <a:t>다음과 같이 그 효과적인 구현을 목표로 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a. </a:t>
            </a:r>
            <a:r>
              <a:rPr lang="ko-KR" altLang="en-US" sz="1500" dirty="0"/>
              <a:t>설명 가능한 인공지능</a:t>
            </a:r>
            <a:r>
              <a:rPr lang="en-US" altLang="ko-KR" sz="1500" dirty="0"/>
              <a:t>(explainable artificial intelligence)</a:t>
            </a:r>
            <a:r>
              <a:rPr lang="ko-KR" altLang="en-US" sz="1500" dirty="0"/>
              <a:t>에 대한 공공과 민간의 학술연구에 투자한다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b. </a:t>
            </a:r>
            <a:r>
              <a:rPr lang="ko-KR" altLang="en-US" sz="1500" dirty="0"/>
              <a:t>혁신적인 통신 방식의 개발 등을 통해 투명성</a:t>
            </a:r>
            <a:r>
              <a:rPr lang="en-US" altLang="ko-KR" sz="1500" dirty="0"/>
              <a:t>, </a:t>
            </a:r>
            <a:r>
              <a:rPr lang="ko-KR" altLang="en-US" sz="1500" dirty="0"/>
              <a:t>명료성</a:t>
            </a:r>
            <a:r>
              <a:rPr lang="en-US" altLang="ko-KR" sz="1500" dirty="0"/>
              <a:t>, </a:t>
            </a:r>
            <a:r>
              <a:rPr lang="ko-KR" altLang="en-US" sz="1500" dirty="0"/>
              <a:t>접근가능성을 향상시키고 각각의 관련 당사자에게 필요한 다양한 수준의 투명성 및 정보를 고려한다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c. </a:t>
            </a:r>
            <a:r>
              <a:rPr lang="ko-KR" altLang="en-US" sz="1500" dirty="0"/>
              <a:t>특히 알고리즘 투명성 및 시스템 감사가능성을 향상시켜 제공되는 정보의 의미성을 보장하는 한편</a:t>
            </a:r>
            <a:r>
              <a:rPr lang="en-US" altLang="ko-KR" sz="1500" dirty="0"/>
              <a:t>, </a:t>
            </a:r>
            <a:r>
              <a:rPr lang="ko-KR" altLang="en-US" sz="1500" dirty="0"/>
              <a:t>기관의 관행을 보다 투명화한다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d. </a:t>
            </a:r>
            <a:r>
              <a:rPr lang="ko-KR" altLang="en-US" sz="1500" dirty="0"/>
              <a:t>개인이 인공지능시스템과 직접 상호작용하거나 이들 시스템에 개인정보를 제공하여 처리되도록 할 때 언제든지 적절히 정보를 제공받을 수 있도록 보장하여 개인정보에 대한 자기결정권을 보장한다</a:t>
            </a:r>
            <a:r>
              <a:rPr lang="en-US" altLang="ko-KR" sz="1500" dirty="0"/>
              <a:t>.</a:t>
            </a:r>
          </a:p>
          <a:p>
            <a:pPr fontAlgn="base"/>
            <a:r>
              <a:rPr lang="en-US" altLang="ko-KR" sz="1500" dirty="0"/>
              <a:t>e. </a:t>
            </a:r>
            <a:r>
              <a:rPr lang="ko-KR" altLang="en-US" sz="1500" dirty="0"/>
              <a:t>시스템이 개인의 기대에 계속 일치하는지 확인하고 전반적으로 인간적으로 통제할 수 있도록 인공지능 시스템의 목적과 효과에 대한 적절한 정보를 제공한다</a:t>
            </a:r>
            <a:r>
              <a:rPr lang="en-US" altLang="ko-KR" sz="1500" dirty="0" smtClean="0"/>
              <a:t>.</a:t>
            </a: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30376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500" b="1" dirty="0"/>
              <a:t>4. </a:t>
            </a:r>
            <a:r>
              <a:rPr lang="ko-KR" altLang="en-US" sz="1500" b="1" dirty="0"/>
              <a:t>전반적인 “윤리적 설계</a:t>
            </a:r>
            <a:r>
              <a:rPr lang="en-US" altLang="ko-KR" sz="1500" b="1" dirty="0"/>
              <a:t>(ethics by design)” </a:t>
            </a:r>
            <a:r>
              <a:rPr lang="ko-KR" altLang="en-US" sz="1500" b="1" dirty="0"/>
              <a:t>접근의 일환으로서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인공지능 시스템은 다음과 같이 프라이버시기본설정</a:t>
            </a:r>
            <a:r>
              <a:rPr lang="en-US" altLang="ko-KR" sz="1500" b="1" dirty="0"/>
              <a:t>(privacy by default)</a:t>
            </a:r>
            <a:r>
              <a:rPr lang="ko-KR" altLang="en-US" sz="1500" b="1" dirty="0"/>
              <a:t>과 프라이버시중심설계</a:t>
            </a:r>
            <a:r>
              <a:rPr lang="en-US" altLang="ko-KR" sz="1500" b="1" dirty="0"/>
              <a:t>(privacy by design) </a:t>
            </a:r>
            <a:r>
              <a:rPr lang="ko-KR" altLang="en-US" sz="1500" b="1" dirty="0"/>
              <a:t>원칙을 적용함으로써 책임감 있게 설계되고 개발되어야 한다</a:t>
            </a:r>
            <a:r>
              <a:rPr lang="en-US" altLang="ko-KR" sz="1500" b="1" dirty="0"/>
              <a:t>.</a:t>
            </a:r>
          </a:p>
          <a:p>
            <a:pPr fontAlgn="base"/>
            <a:endParaRPr lang="en-US" altLang="ko-KR" sz="1500" dirty="0"/>
          </a:p>
          <a:p>
            <a:pPr fontAlgn="base"/>
            <a:r>
              <a:rPr lang="en-US" altLang="ko-KR" sz="1500" dirty="0"/>
              <a:t>a. </a:t>
            </a:r>
            <a:r>
              <a:rPr lang="ko-KR" altLang="en-US" sz="1500" dirty="0"/>
              <a:t>정보주체의 </a:t>
            </a:r>
            <a:r>
              <a:rPr lang="ko-KR" altLang="en-US" sz="1500" dirty="0" err="1"/>
              <a:t>프라이버시권과</a:t>
            </a:r>
            <a:r>
              <a:rPr lang="ko-KR" altLang="en-US" sz="1500" dirty="0"/>
              <a:t> 개인정보에 대한 권리를 보장하기 위해</a:t>
            </a:r>
            <a:r>
              <a:rPr lang="en-US" altLang="ko-KR" sz="1500" dirty="0"/>
              <a:t>, </a:t>
            </a:r>
            <a:r>
              <a:rPr lang="ko-KR" altLang="en-US" sz="1500" dirty="0"/>
              <a:t>정보처리 수단을 결정할 때나 정보를 처리하는 순간 모두에서 개발 중인 시스템의 유형에 비례적인 기술 및 관리적 조치 및 절차를 실행한다</a:t>
            </a:r>
            <a:r>
              <a:rPr lang="en-US" altLang="ko-KR" sz="1500" dirty="0" smtClean="0"/>
              <a:t>.</a:t>
            </a:r>
            <a:endParaRPr lang="en-US" altLang="ko-KR" sz="1500" dirty="0"/>
          </a:p>
          <a:p>
            <a:pPr fontAlgn="base"/>
            <a:r>
              <a:rPr lang="en-US" altLang="ko-KR" sz="1500" dirty="0"/>
              <a:t>b. </a:t>
            </a:r>
            <a:r>
              <a:rPr lang="ko-KR" altLang="en-US" sz="1500" dirty="0"/>
              <a:t>인공지능 프로젝트의 시작 단계 및 관련 개발의 모든 단계에서 개인과 사회에 미칠 것으로 예상되는 영향에 대해 평가하고 문서화한다</a:t>
            </a:r>
            <a:r>
              <a:rPr lang="en-US" altLang="ko-KR" sz="1500" dirty="0" smtClean="0"/>
              <a:t>.</a:t>
            </a:r>
            <a:endParaRPr lang="en-US" altLang="ko-KR" sz="1500" dirty="0"/>
          </a:p>
          <a:p>
            <a:pPr fontAlgn="base"/>
            <a:r>
              <a:rPr lang="en-US" altLang="ko-KR" sz="1500" dirty="0"/>
              <a:t>c. </a:t>
            </a:r>
            <a:r>
              <a:rPr lang="ko-KR" altLang="en-US" sz="1500" dirty="0"/>
              <a:t>모든 인공지능 시스템의 개발과 운영의 일환으로 윤리적이고 공정한 시스템 이용과 인권 보장을 위한 요건을 구체적으로 명시한다</a:t>
            </a:r>
            <a:r>
              <a:rPr lang="en-US" altLang="ko-KR" sz="1500" dirty="0" smtClean="0"/>
              <a:t>.</a:t>
            </a:r>
          </a:p>
          <a:p>
            <a:pPr fontAlgn="base"/>
            <a:endParaRPr lang="en-US" altLang="ko-KR" sz="1500" dirty="0"/>
          </a:p>
          <a:p>
            <a:pPr fontAlgn="base"/>
            <a:r>
              <a:rPr lang="en-US" altLang="ko-KR" sz="1500" dirty="0"/>
              <a:t>5. </a:t>
            </a:r>
            <a:r>
              <a:rPr lang="ko-KR" altLang="en-US" sz="1500" dirty="0"/>
              <a:t>다음과 같이 모든 개인의 역량을 향상해야 하고</a:t>
            </a:r>
            <a:r>
              <a:rPr lang="en-US" altLang="ko-KR" sz="1500" dirty="0"/>
              <a:t>, </a:t>
            </a:r>
            <a:r>
              <a:rPr lang="ko-KR" altLang="en-US" sz="1500" dirty="0"/>
              <a:t>개인의 권리 실현이 증진되어야 할 뿐 아니라</a:t>
            </a:r>
            <a:r>
              <a:rPr lang="en-US" altLang="ko-KR" sz="1500" dirty="0"/>
              <a:t>, </a:t>
            </a:r>
            <a:r>
              <a:rPr lang="ko-KR" altLang="en-US" sz="1500" dirty="0"/>
              <a:t>대중 참여의 기회가 창출되어야 한다</a:t>
            </a:r>
            <a:r>
              <a:rPr lang="en-US" altLang="ko-KR" sz="1500" dirty="0"/>
              <a:t>.</a:t>
            </a:r>
          </a:p>
          <a:p>
            <a:pPr fontAlgn="base"/>
            <a:endParaRPr lang="en-US" altLang="ko-KR" sz="1500" dirty="0"/>
          </a:p>
          <a:p>
            <a:pPr fontAlgn="base"/>
            <a:r>
              <a:rPr lang="en-US" altLang="ko-KR" sz="1500" dirty="0"/>
              <a:t>a. </a:t>
            </a:r>
            <a:r>
              <a:rPr lang="ko-KR" altLang="en-US" sz="1500" dirty="0"/>
              <a:t>개인정보에 대한 </a:t>
            </a:r>
            <a:r>
              <a:rPr lang="ko-KR" altLang="en-US" sz="1500" dirty="0" err="1"/>
              <a:t>정보공개권</a:t>
            </a:r>
            <a:r>
              <a:rPr lang="en-US" altLang="ko-KR" sz="1500" dirty="0"/>
              <a:t>, </a:t>
            </a:r>
            <a:r>
              <a:rPr lang="ko-KR" altLang="en-US" sz="1500" dirty="0"/>
              <a:t>열람권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처리반대권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삭제권</a:t>
            </a:r>
            <a:r>
              <a:rPr lang="ko-KR" altLang="en-US" sz="1500" dirty="0"/>
              <a:t> 등 개인정보 및 사생활에 대한 권리를 적절하게 보장하고 교육 및 인식 제고 캠페인을 통해 이러한 권리들을 향상시킨다</a:t>
            </a:r>
            <a:r>
              <a:rPr lang="en-US" altLang="ko-KR" sz="1500" dirty="0" smtClean="0"/>
              <a:t>.</a:t>
            </a:r>
            <a:endParaRPr lang="en-US" altLang="ko-KR" sz="1500" dirty="0"/>
          </a:p>
          <a:p>
            <a:pPr fontAlgn="base"/>
            <a:r>
              <a:rPr lang="en-US" altLang="ko-KR" sz="1500" dirty="0"/>
              <a:t>b. </a:t>
            </a:r>
            <a:r>
              <a:rPr lang="ko-KR" altLang="en-US" sz="1500" dirty="0"/>
              <a:t>차별금지</a:t>
            </a:r>
            <a:r>
              <a:rPr lang="en-US" altLang="ko-KR" sz="1500" dirty="0"/>
              <a:t>, </a:t>
            </a:r>
            <a:r>
              <a:rPr lang="ko-KR" altLang="en-US" sz="1500" dirty="0"/>
              <a:t>표현 및 정보의 자유 등 관련된 권리를 보장한다</a:t>
            </a:r>
            <a:r>
              <a:rPr lang="en-US" altLang="ko-KR" sz="1500" dirty="0" smtClean="0"/>
              <a:t>.</a:t>
            </a:r>
            <a:endParaRPr lang="en-US" altLang="ko-KR" sz="1500" dirty="0"/>
          </a:p>
          <a:p>
            <a:pPr fontAlgn="base"/>
            <a:r>
              <a:rPr lang="en-US" altLang="ko-KR" sz="1500" dirty="0"/>
              <a:t>c. </a:t>
            </a:r>
            <a:r>
              <a:rPr lang="ko-KR" altLang="en-US" sz="1500" dirty="0"/>
              <a:t>개인의 발전 및 의견에 영향을 미치는 기술들에 대해 반대할 권리 및 이의를 </a:t>
            </a:r>
            <a:r>
              <a:rPr lang="ko-KR" altLang="en-US" sz="1500" dirty="0" err="1"/>
              <a:t>제기할수</a:t>
            </a:r>
            <a:r>
              <a:rPr lang="ko-KR" altLang="en-US" sz="1500" dirty="0"/>
              <a:t> 있는 권리를 확인하고</a:t>
            </a:r>
            <a:r>
              <a:rPr lang="en-US" altLang="ko-KR" sz="1500" dirty="0"/>
              <a:t>, </a:t>
            </a:r>
            <a:r>
              <a:rPr lang="ko-KR" altLang="en-US" sz="1500" dirty="0"/>
              <a:t>자동화된 처리가 개인의 권리에 상당히 영향을 미칠 때 오로지 여기에 기반하는 의사결정에 종속되지 않도록 개인의 권리를 적절히 보장하고</a:t>
            </a:r>
            <a:r>
              <a:rPr lang="en-US" altLang="ko-KR" sz="1500" dirty="0"/>
              <a:t>, </a:t>
            </a:r>
            <a:r>
              <a:rPr lang="ko-KR" altLang="en-US" sz="1500" dirty="0"/>
              <a:t>부적절할 때는 그러한 의사결정에 문제를 제기할 수 있는 권리를 보장해야 한다</a:t>
            </a:r>
            <a:r>
              <a:rPr lang="en-US" altLang="ko-KR" sz="1500" dirty="0" smtClean="0"/>
              <a:t>.</a:t>
            </a:r>
            <a:endParaRPr lang="en-US" altLang="ko-KR" sz="1500" dirty="0"/>
          </a:p>
          <a:p>
            <a:pPr fontAlgn="base"/>
            <a:r>
              <a:rPr lang="en-US" altLang="ko-KR" sz="1500" dirty="0"/>
              <a:t>d. </a:t>
            </a:r>
            <a:r>
              <a:rPr lang="ko-KR" altLang="en-US" sz="1500" dirty="0" err="1"/>
              <a:t>적응형</a:t>
            </a:r>
            <a:r>
              <a:rPr lang="ko-KR" altLang="en-US" sz="1500" dirty="0"/>
              <a:t> 인터페이스 및 접근도구 등을 통해 개인 역량을 동등하게 향상시키고 대중적인 참여를 확대하기 위해 인공지능 시스템의 성능을 이용한다</a:t>
            </a:r>
            <a:r>
              <a:rPr lang="en-US" altLang="ko-KR" sz="1500" dirty="0"/>
              <a:t>.</a:t>
            </a: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38506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83671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i="1" dirty="0"/>
              <a:t>6.</a:t>
            </a:r>
            <a:r>
              <a:rPr lang="ko-KR" altLang="en-US" sz="1600" dirty="0"/>
              <a:t> 인공지능에서 개인정보의 사용으로 초래될 수 있는 불법적인 편향과 차별은 다음과 같이 감소되고 완화되어야 한다</a:t>
            </a:r>
            <a:r>
              <a:rPr lang="en-US" altLang="ko-KR" sz="1600" dirty="0" smtClean="0"/>
              <a:t>.</a:t>
            </a:r>
          </a:p>
          <a:p>
            <a:pPr fontAlgn="base"/>
            <a:endParaRPr lang="en-US" altLang="ko-KR" sz="1600" dirty="0"/>
          </a:p>
          <a:p>
            <a:pPr fontAlgn="base"/>
            <a:r>
              <a:rPr lang="en-US" altLang="ko-KR" sz="1600" dirty="0"/>
              <a:t>a. </a:t>
            </a:r>
            <a:r>
              <a:rPr lang="ko-KR" altLang="en-US" sz="1600" dirty="0"/>
              <a:t>인권 및 차별금지에 대한 국제법적 규범을 준수한다</a:t>
            </a:r>
            <a:r>
              <a:rPr lang="en-US" altLang="ko-KR" sz="1600" dirty="0"/>
              <a:t>.</a:t>
            </a:r>
          </a:p>
          <a:p>
            <a:pPr fontAlgn="base"/>
            <a:r>
              <a:rPr lang="en-US" altLang="ko-KR" sz="1600" dirty="0"/>
              <a:t>b. </a:t>
            </a:r>
            <a:r>
              <a:rPr lang="ko-KR" altLang="en-US" sz="1600" dirty="0"/>
              <a:t>편향을 식별하고 조치하고 완화할 수 있는 기술적 방식에 대한 연구에 투자한다</a:t>
            </a:r>
            <a:r>
              <a:rPr lang="en-US" altLang="ko-KR" sz="1600" dirty="0"/>
              <a:t>.</a:t>
            </a:r>
          </a:p>
          <a:p>
            <a:pPr fontAlgn="base"/>
            <a:r>
              <a:rPr lang="en-US" altLang="ko-KR" sz="1600" dirty="0"/>
              <a:t>c. </a:t>
            </a:r>
            <a:r>
              <a:rPr lang="ko-KR" altLang="en-US" sz="1600" dirty="0"/>
              <a:t>자동화된 의사결정에서 사용되는 개인정보가 정확하고 최신이며 </a:t>
            </a:r>
            <a:r>
              <a:rPr lang="ko-KR" altLang="en-US" sz="1600" dirty="0" err="1"/>
              <a:t>가능한한</a:t>
            </a:r>
            <a:r>
              <a:rPr lang="ko-KR" altLang="en-US" sz="1600" dirty="0"/>
              <a:t> 완전하도록 보장하는 합리적인 조치를 취한다</a:t>
            </a:r>
            <a:r>
              <a:rPr lang="en-US" altLang="ko-KR" sz="1600" dirty="0"/>
              <a:t>.</a:t>
            </a:r>
          </a:p>
          <a:p>
            <a:pPr fontAlgn="base"/>
            <a:r>
              <a:rPr lang="en-US" altLang="ko-KR" sz="1600" dirty="0"/>
              <a:t>d. </a:t>
            </a:r>
            <a:r>
              <a:rPr lang="ko-KR" altLang="en-US" sz="1600" dirty="0"/>
              <a:t>편향과 차별을 다루는 구체적인 지침과 원칙을 정교화하고 이 문제에 대한 개인 및 이해당사자의 인식을 제고한다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3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64633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2019.4.8</a:t>
            </a:r>
            <a:r>
              <a:rPr lang="en-US" altLang="ko-KR" b="1" dirty="0" smtClean="0">
                <a:solidFill>
                  <a:srgbClr val="FFC000"/>
                </a:solidFill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</a:rPr>
              <a:t>인공지능 </a:t>
            </a:r>
            <a:r>
              <a:rPr lang="ko-KR" altLang="en-US" b="1" dirty="0">
                <a:solidFill>
                  <a:srgbClr val="FFC000"/>
                </a:solidFill>
              </a:rPr>
              <a:t>윤리 가이드라인</a:t>
            </a:r>
            <a:r>
              <a:rPr lang="en-US" altLang="ko-KR" sz="1600" b="1" dirty="0">
                <a:solidFill>
                  <a:srgbClr val="FFC000"/>
                </a:solidFill>
              </a:rPr>
              <a:t>(Ethics guidelines for trustworthy AI</a:t>
            </a:r>
            <a:r>
              <a:rPr lang="en-US" altLang="ko-KR" sz="1600" b="1" dirty="0" smtClean="0">
                <a:solidFill>
                  <a:srgbClr val="FFC000"/>
                </a:solidFill>
              </a:rPr>
              <a:t>)</a:t>
            </a:r>
            <a:r>
              <a:rPr lang="ko-KR" altLang="en-US" sz="1600" b="1" dirty="0" smtClean="0">
                <a:solidFill>
                  <a:srgbClr val="FFC000"/>
                </a:solidFill>
              </a:rPr>
              <a:t> </a:t>
            </a:r>
            <a:endParaRPr lang="en-US" altLang="ko-KR" b="1" dirty="0" smtClean="0">
              <a:solidFill>
                <a:srgbClr val="FFC000"/>
              </a:solidFill>
            </a:endParaRPr>
          </a:p>
          <a:p>
            <a:r>
              <a:rPr lang="ko-KR" altLang="en-US" b="1" dirty="0" smtClean="0">
                <a:solidFill>
                  <a:srgbClr val="FFC000"/>
                </a:solidFill>
              </a:rPr>
              <a:t>    </a:t>
            </a:r>
            <a:r>
              <a:rPr lang="en-US" altLang="ko-KR" b="1" dirty="0" smtClean="0">
                <a:solidFill>
                  <a:srgbClr val="FFC000"/>
                </a:solidFill>
              </a:rPr>
              <a:t>* </a:t>
            </a:r>
            <a:r>
              <a:rPr lang="ko-KR" altLang="en-US" b="1" dirty="0" smtClean="0">
                <a:solidFill>
                  <a:srgbClr val="FFC000"/>
                </a:solidFill>
              </a:rPr>
              <a:t>유럽연합</a:t>
            </a:r>
            <a:r>
              <a:rPr lang="en-US" altLang="ko-KR" b="1" dirty="0">
                <a:solidFill>
                  <a:srgbClr val="FFC000"/>
                </a:solidFill>
              </a:rPr>
              <a:t>(EU) </a:t>
            </a:r>
            <a:r>
              <a:rPr lang="ko-KR" altLang="en-US" b="1" dirty="0">
                <a:solidFill>
                  <a:srgbClr val="FFC000"/>
                </a:solidFill>
              </a:rPr>
              <a:t>집행위원회</a:t>
            </a:r>
            <a:r>
              <a:rPr lang="en-US" altLang="ko-KR" b="1" dirty="0">
                <a:solidFill>
                  <a:srgbClr val="FFC000"/>
                </a:solidFill>
              </a:rPr>
              <a:t>(EC: European Commission</a:t>
            </a:r>
            <a:r>
              <a:rPr lang="en-US" altLang="ko-KR" b="1" dirty="0" smtClean="0">
                <a:solidFill>
                  <a:srgbClr val="FFC000"/>
                </a:solidFill>
              </a:rPr>
              <a:t>) – AI-HLEG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https://ec.europa.eu/digital-single-market/en/news/ethics-guidelines-trustworthy-ai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31464"/>
            <a:ext cx="3312368" cy="4359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28576" y="1832050"/>
            <a:ext cx="4572000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ko-KR" sz="1400" dirty="0"/>
              <a:t>EC</a:t>
            </a:r>
            <a:r>
              <a:rPr lang="ko-KR" altLang="en-US" sz="1400" dirty="0"/>
              <a:t>의 독립된 </a:t>
            </a:r>
            <a:r>
              <a:rPr lang="en-US" altLang="ko-KR" sz="1400" dirty="0"/>
              <a:t>AI </a:t>
            </a:r>
            <a:r>
              <a:rPr lang="ko-KR" altLang="en-US" sz="1400" dirty="0"/>
              <a:t>전문가 그룹</a:t>
            </a:r>
            <a:r>
              <a:rPr lang="en-US" altLang="ko-KR" sz="1400" dirty="0"/>
              <a:t>(AI high Level Expert Group)</a:t>
            </a:r>
            <a:r>
              <a:rPr lang="ko-KR" altLang="en-US" sz="1400" dirty="0"/>
              <a:t>이 ’</a:t>
            </a:r>
            <a:r>
              <a:rPr lang="en-US" altLang="ko-KR" sz="1400" dirty="0"/>
              <a:t>18.12</a:t>
            </a:r>
            <a:r>
              <a:rPr lang="ko-KR" altLang="en-US" sz="1400" dirty="0"/>
              <a:t>월까지 </a:t>
            </a:r>
            <a:r>
              <a:rPr lang="en-US" altLang="ko-KR" sz="1400" dirty="0"/>
              <a:t>500</a:t>
            </a:r>
            <a:r>
              <a:rPr lang="ko-KR" altLang="en-US" sz="1400" dirty="0"/>
              <a:t>건 이상의 관련 의견을 수렴해 초안을 </a:t>
            </a:r>
            <a:r>
              <a:rPr lang="ko-KR" altLang="en-US" sz="1400" dirty="0" err="1"/>
              <a:t>제시한데</a:t>
            </a:r>
            <a:r>
              <a:rPr lang="ko-KR" altLang="en-US" sz="1400" dirty="0"/>
              <a:t> 이어 이번에 최종 버전을 완성</a:t>
            </a:r>
            <a:endParaRPr lang="ko-KR" altLang="en-US" sz="1400" dirty="0"/>
          </a:p>
        </p:txBody>
      </p:sp>
      <p:sp>
        <p:nvSpPr>
          <p:cNvPr id="7" name="아래쪽 화살표 6"/>
          <p:cNvSpPr/>
          <p:nvPr/>
        </p:nvSpPr>
        <p:spPr>
          <a:xfrm>
            <a:off x="2419152" y="2670820"/>
            <a:ext cx="5908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8576" y="3191892"/>
            <a:ext cx="4572000" cy="28931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ko-KR" altLang="en-US" sz="1400" dirty="0" smtClean="0"/>
              <a:t>① 모든 </a:t>
            </a:r>
            <a:r>
              <a:rPr lang="ko-KR" altLang="en-US" sz="1400" dirty="0"/>
              <a:t>시민이 </a:t>
            </a:r>
            <a:r>
              <a:rPr lang="en-US" altLang="ko-KR" sz="1400" dirty="0"/>
              <a:t>AI </a:t>
            </a:r>
            <a:r>
              <a:rPr lang="ko-KR" altLang="en-US" sz="1400" dirty="0"/>
              <a:t>혜택을 누릴 수 있는 </a:t>
            </a:r>
            <a:r>
              <a:rPr lang="ko-KR" altLang="en-US" sz="1400" b="1" u="sng" dirty="0">
                <a:solidFill>
                  <a:srgbClr val="0033CC"/>
                </a:solidFill>
              </a:rPr>
              <a:t>인간 중심</a:t>
            </a:r>
            <a:r>
              <a:rPr lang="ko-KR" altLang="en-US" sz="1400" dirty="0"/>
              <a:t>의 윤리적 목적을 달성하는 동시에 </a:t>
            </a:r>
            <a:r>
              <a:rPr lang="ko-KR" altLang="en-US" sz="1400" b="1" u="sng" dirty="0">
                <a:solidFill>
                  <a:srgbClr val="0033CC"/>
                </a:solidFill>
              </a:rPr>
              <a:t>신뢰</a:t>
            </a:r>
            <a:r>
              <a:rPr lang="ko-KR" altLang="en-US" sz="1400" dirty="0"/>
              <a:t>할 수 있는 기술발전 기준을 구체적으로 </a:t>
            </a:r>
            <a:r>
              <a:rPr lang="ko-KR" altLang="en-US" sz="1400" dirty="0" smtClean="0"/>
              <a:t>제시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② 신뢰할만한 </a:t>
            </a:r>
            <a:r>
              <a:rPr lang="en-US" altLang="ko-KR" sz="1400" dirty="0"/>
              <a:t>AI</a:t>
            </a:r>
            <a:r>
              <a:rPr lang="ko-KR" altLang="en-US" sz="1400" dirty="0"/>
              <a:t>는 일련의 요구 사항뿐 아니라 관련된 모든 법률과 규정을 준수해야 하며 이를 검증하기 위해 특정 평가 목록이 수반되어야 한다고 설명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신뢰할 수 있는 </a:t>
            </a:r>
            <a:r>
              <a:rPr lang="en-US" altLang="ko-KR" sz="1400" dirty="0"/>
              <a:t>AI</a:t>
            </a:r>
            <a:r>
              <a:rPr lang="ko-KR" altLang="en-US" sz="1400" dirty="0"/>
              <a:t>를 확립하기 위해 </a:t>
            </a:r>
            <a:r>
              <a:rPr lang="en-US" altLang="ko-KR" sz="1400" dirty="0"/>
              <a:t>3</a:t>
            </a:r>
            <a:r>
              <a:rPr lang="ko-KR" altLang="en-US" sz="1400" dirty="0"/>
              <a:t>가지 요소와 각 분야별 핵심 지침을 </a:t>
            </a:r>
            <a:r>
              <a:rPr lang="ko-KR" altLang="en-US" sz="1400" dirty="0" smtClean="0"/>
              <a:t>제시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③ 개인과 </a:t>
            </a:r>
            <a:r>
              <a:rPr lang="ko-KR" altLang="en-US" sz="1400" dirty="0"/>
              <a:t>사회에 막대한 이익을 창출하고 나아가 인류 번영과 성장을 촉진하는 </a:t>
            </a:r>
            <a:r>
              <a:rPr lang="en-US" altLang="ko-KR" sz="1400" dirty="0"/>
              <a:t>AI</a:t>
            </a:r>
            <a:r>
              <a:rPr lang="ko-KR" altLang="en-US" sz="1400" dirty="0"/>
              <a:t>의 가능성을 극대화하기 위해 적절한 관리와 안전한 법적 기틀 마련에 초점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82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40768"/>
            <a:ext cx="65722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EU T-AI </a:t>
            </a:r>
            <a:r>
              <a:rPr lang="ko-KR" altLang="en-US" dirty="0" smtClean="0"/>
              <a:t>가이드라인 </a:t>
            </a:r>
            <a:r>
              <a:rPr lang="en-US" altLang="ko-KR" dirty="0" smtClean="0"/>
              <a:t>: 4</a:t>
            </a:r>
            <a:r>
              <a:rPr lang="ko-KR" altLang="en-US" dirty="0" smtClean="0"/>
              <a:t>대 윤리원칙</a:t>
            </a:r>
            <a:r>
              <a:rPr lang="en-US" altLang="ko-KR" dirty="0"/>
              <a:t> </a:t>
            </a:r>
            <a:r>
              <a:rPr lang="en-US" altLang="ko-KR" dirty="0" smtClean="0"/>
              <a:t>→ 7</a:t>
            </a:r>
            <a:r>
              <a:rPr lang="ko-KR" altLang="en-US" dirty="0" smtClean="0"/>
              <a:t>대 주요 요구사항 </a:t>
            </a:r>
            <a:r>
              <a:rPr lang="en-US" altLang="ko-KR" dirty="0" smtClean="0"/>
              <a:t>→ </a:t>
            </a:r>
            <a:r>
              <a:rPr lang="ko-KR" altLang="en-US" dirty="0" smtClean="0"/>
              <a:t>평가기준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31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17284"/>
              </p:ext>
            </p:extLst>
          </p:nvPr>
        </p:nvGraphicFramePr>
        <p:xfrm>
          <a:off x="0" y="692697"/>
          <a:ext cx="9144000" cy="5837910"/>
        </p:xfrm>
        <a:graphic>
          <a:graphicData uri="http://schemas.openxmlformats.org/drawingml/2006/table">
            <a:tbl>
              <a:tblPr/>
              <a:tblGrid>
                <a:gridCol w="1547664"/>
                <a:gridCol w="7596336"/>
              </a:tblGrid>
              <a:tr h="23401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3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대 요소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핵심 지침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ED"/>
                    </a:solidFill>
                  </a:tcPr>
                </a:tc>
              </a:tr>
              <a:tr h="1394684"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0" dirty="0">
                          <a:effectLst/>
                          <a:latin typeface="한양중고딕"/>
                        </a:rPr>
                        <a:t>I. Foundations of Trustworthy AI</a:t>
                      </a:r>
                      <a:endParaRPr lang="en-US" sz="1400" b="1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①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인간 존중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을 윤리 원칙으로 준수하는 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시스템 개발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배포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사용</a:t>
                      </a:r>
                      <a:endParaRPr lang="ko-KR" altLang="en-US" sz="1400" b="1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자율성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, </a:t>
                      </a:r>
                      <a:r>
                        <a:rPr lang="ko-KR" altLang="en-US" sz="1400" dirty="0" err="1">
                          <a:effectLst/>
                          <a:latin typeface="한양중고딕"/>
                        </a:rPr>
                        <a:t>위해예방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,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공정성 등을 고려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② 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어린이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장애인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고용주와 근로자 또는 기업과 소비자 간에 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권력이나 정보의 불균형에 대응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기술이 불이익을 주거나 기술 혜택으로부터 배제 가능성이 있는 취약한 집단 배려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③ 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AI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기술이 개인과 사회에 상당한 혜택과 이익을 주지만 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특정 위험도 초래할 가능성에 주의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위험 강도에 따라 이를 완화하기 위한 적절한 조치 필요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887"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0" dirty="0">
                          <a:effectLst/>
                          <a:latin typeface="한양중고딕"/>
                        </a:rPr>
                        <a:t>II. </a:t>
                      </a:r>
                      <a:r>
                        <a:rPr lang="en-US" sz="1400" b="1" spc="0" dirty="0" err="1">
                          <a:effectLst/>
                          <a:latin typeface="한양중고딕"/>
                        </a:rPr>
                        <a:t>Realising</a:t>
                      </a:r>
                      <a:r>
                        <a:rPr lang="en-US" sz="1400" b="1" spc="0" dirty="0">
                          <a:effectLst/>
                          <a:latin typeface="한양중고딕"/>
                        </a:rPr>
                        <a:t> Trustworthy AI</a:t>
                      </a:r>
                      <a:endParaRPr lang="en-US" sz="1400" b="1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①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인간의 기본권</a:t>
                      </a:r>
                      <a:r>
                        <a:rPr lang="en-US" altLang="ko-KR" sz="1400" b="1" spc="0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존엄성</a:t>
                      </a:r>
                      <a:r>
                        <a:rPr lang="en-US" altLang="ko-KR" sz="1400" b="1" spc="0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자율성 보장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시스템은 인간의 기본권을 보장하고 자율성을 저해하지 않는 평등한 사회를 구현할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②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기술적 견고성 및 안전성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 알고리즘은 모든 라이프사이클 단계에서 오류와 오작동 등 처리가 가능한 </a:t>
                      </a:r>
                      <a:endParaRPr lang="en-US" altLang="ko-KR" sz="1400" dirty="0" smtClean="0">
                        <a:effectLst/>
                        <a:latin typeface="한양중고딕"/>
                      </a:endParaRPr>
                    </a:p>
                    <a:p>
                      <a:pPr algn="l"/>
                      <a:r>
                        <a:rPr lang="en-US" altLang="ko-KR" sz="1400" dirty="0" smtClean="0">
                          <a:effectLst/>
                          <a:latin typeface="한양중고딕"/>
                        </a:rPr>
                        <a:t>     </a:t>
                      </a:r>
                      <a:r>
                        <a:rPr lang="ko-KR" altLang="en-US" sz="1400" dirty="0" smtClean="0">
                          <a:effectLst/>
                          <a:latin typeface="한양중고딕"/>
                        </a:rPr>
                        <a:t>안전성을 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갖출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③</a:t>
                      </a:r>
                      <a:r>
                        <a:rPr lang="ko-KR" altLang="en-US" sz="1400" b="1" spc="0" dirty="0">
                          <a:effectLst/>
                          <a:latin typeface="한양중고딕"/>
                        </a:rPr>
                        <a:t> 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개인정보 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및 </a:t>
                      </a:r>
                      <a:r>
                        <a:rPr lang="ko-KR" altLang="en-US" sz="1400" b="1" dirty="0" err="1" smtClean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데이터거버넌스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시민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(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개인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)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은 자신의 데이터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(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개인정보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)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를 완전히 삭제할 수 </a:t>
                      </a:r>
                      <a:r>
                        <a:rPr lang="ko-KR" altLang="en-US" sz="1400" dirty="0" smtClean="0">
                          <a:effectLst/>
                          <a:latin typeface="한양중고딕"/>
                        </a:rPr>
                        <a:t>있어야 하며 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관련 데이터가 </a:t>
                      </a:r>
                      <a:endParaRPr lang="en-US" altLang="ko-KR" sz="1400" dirty="0" smtClean="0">
                        <a:effectLst/>
                        <a:latin typeface="한양중고딕"/>
                      </a:endParaRPr>
                    </a:p>
                    <a:p>
                      <a:pPr algn="l"/>
                      <a:r>
                        <a:rPr lang="en-US" altLang="ko-KR" sz="1400" dirty="0" smtClean="0">
                          <a:effectLst/>
                          <a:latin typeface="한양중고딕"/>
                        </a:rPr>
                        <a:t>     </a:t>
                      </a:r>
                      <a:r>
                        <a:rPr lang="ko-KR" altLang="en-US" sz="1400" dirty="0" smtClean="0">
                          <a:effectLst/>
                          <a:latin typeface="한양중고딕"/>
                        </a:rPr>
                        <a:t>인간에게 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해를 입히거나 차별해서는 안 될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④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투명성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시스템은 설명 가능할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⑤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다양성</a:t>
                      </a:r>
                      <a:r>
                        <a:rPr lang="en-US" altLang="ko-KR" sz="1400" b="1" spc="0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,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차별 금지 및 공정성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시스템은 모든 범위의 인간 능력과 기술 및 요구 사항을 고려하고 </a:t>
                      </a:r>
                      <a:r>
                        <a:rPr lang="ko-KR" altLang="en-US" sz="1400" dirty="0" err="1">
                          <a:effectLst/>
                          <a:latin typeface="한양중고딕"/>
                        </a:rPr>
                        <a:t>접근성을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 보장할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⑥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사회</a:t>
                      </a:r>
                      <a:r>
                        <a:rPr lang="en-US" altLang="ko-KR" sz="1400" b="1" spc="0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·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환경복지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시스템은 긍정적인 사회 변화를 주도하고 </a:t>
                      </a:r>
                      <a:r>
                        <a:rPr lang="ko-KR" altLang="en-US" sz="1400" dirty="0" smtClean="0">
                          <a:effectLst/>
                          <a:latin typeface="한양중고딕"/>
                        </a:rPr>
                        <a:t>지속 가능한 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성장을 이끄는데 활용될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⑦ 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책임성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시스템과 그 결과에 대한 책임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,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그 책임을 보장하기 위한 구조적 장치를 마련할 것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329"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0" dirty="0">
                          <a:effectLst/>
                          <a:latin typeface="한양중고딕"/>
                        </a:rPr>
                        <a:t>III. Assessing Trustworthy AI</a:t>
                      </a:r>
                      <a:endParaRPr lang="en-US" sz="1400" b="1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spc="0" dirty="0">
                          <a:effectLst/>
                          <a:latin typeface="한양중고딕"/>
                        </a:rPr>
                        <a:t>①</a:t>
                      </a:r>
                      <a:r>
                        <a:rPr lang="ko-KR" altLang="en-US" sz="1400" b="1" spc="0" dirty="0">
                          <a:effectLst/>
                          <a:latin typeface="한양중고딕"/>
                        </a:rPr>
                        <a:t> </a:t>
                      </a:r>
                      <a:r>
                        <a:rPr lang="en-US" altLang="ko-KR" sz="1400" b="1" spc="0" dirty="0">
                          <a:effectLst/>
                          <a:latin typeface="한양중고딕"/>
                        </a:rPr>
                        <a:t>II</a:t>
                      </a:r>
                      <a:r>
                        <a:rPr lang="ko-KR" altLang="en-US" sz="1400" b="1" dirty="0">
                          <a:effectLst/>
                          <a:latin typeface="한양중고딕"/>
                        </a:rPr>
                        <a:t>단계에서 언급한 요구 사항을 실제 사례에 </a:t>
                      </a:r>
                      <a:r>
                        <a:rPr lang="ko-KR" altLang="en-US" sz="1400" b="1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적합하게 적용할 수 있는 기틀 마련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시스템에 대한 </a:t>
                      </a:r>
                      <a:r>
                        <a:rPr lang="ko-KR" altLang="en-US" sz="1400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요구 사항과 솔루션 평가 기준 확립</a:t>
                      </a:r>
                      <a:endParaRPr lang="ko-KR" altLang="en-US" sz="1400" dirty="0">
                        <a:solidFill>
                          <a:srgbClr val="0033CC"/>
                        </a:solidFill>
                        <a:effectLst/>
                        <a:latin typeface="NanumBarunGothic"/>
                      </a:endParaRPr>
                    </a:p>
                    <a:p>
                      <a:pPr algn="l"/>
                      <a:r>
                        <a:rPr lang="en-US" altLang="ko-KR" sz="1400" spc="0" dirty="0" smtClean="0">
                          <a:effectLst/>
                          <a:latin typeface="한양중고딕"/>
                        </a:rPr>
                        <a:t>   - </a:t>
                      </a:r>
                      <a:r>
                        <a:rPr lang="en-US" altLang="ko-KR" sz="1400" spc="0" dirty="0">
                          <a:effectLst/>
                          <a:latin typeface="한양중고딕"/>
                        </a:rPr>
                        <a:t>AI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시스템의 </a:t>
                      </a:r>
                      <a:r>
                        <a:rPr lang="ko-KR" altLang="en-US" sz="1400" dirty="0">
                          <a:solidFill>
                            <a:srgbClr val="0033CC"/>
                          </a:solidFill>
                          <a:effectLst/>
                          <a:latin typeface="한양중고딕"/>
                        </a:rPr>
                        <a:t>라이프사이클 전반에 걸쳐 성과를 개선</a:t>
                      </a:r>
                      <a:r>
                        <a:rPr lang="ko-KR" altLang="en-US" sz="1400" dirty="0">
                          <a:effectLst/>
                          <a:latin typeface="한양중고딕"/>
                        </a:rPr>
                        <a:t>하고 이에 대한 이해 관계자 참여 등</a:t>
                      </a:r>
                      <a:endParaRPr lang="ko-KR" altLang="en-US" sz="1400" dirty="0">
                        <a:effectLst/>
                        <a:latin typeface="NanumBarunGothic"/>
                      </a:endParaRPr>
                    </a:p>
                  </a:txBody>
                  <a:tcPr marL="28480" marR="28480" marT="7874" marB="78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-10344" y="657968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hlinkClick r:id="rId2"/>
              </a:rPr>
              <a:t>https://now.k2base.re.kr/portal/trend/mainTrend/view.do?poliTrndId=TRND0000000000036251&amp;menuNo=200043&amp;pageIndex=1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8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대 주요 요구사항 </a:t>
            </a:r>
            <a:r>
              <a:rPr lang="en-US" altLang="ko-KR" dirty="0" smtClean="0"/>
              <a:t>→ (2)</a:t>
            </a:r>
            <a:r>
              <a:rPr lang="ko-KR" altLang="en-US" dirty="0" smtClean="0"/>
              <a:t>기술적 안전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7" y="1374601"/>
            <a:ext cx="4495569" cy="47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27" y="1628800"/>
            <a:ext cx="403185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27" y="3501008"/>
            <a:ext cx="4167560" cy="11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23528" y="1772816"/>
            <a:ext cx="4320480" cy="398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2209800"/>
            <a:ext cx="4320480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5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대 주요 요구사항 </a:t>
            </a:r>
            <a:r>
              <a:rPr lang="en-US" altLang="ko-KR" dirty="0" smtClean="0"/>
              <a:t>→ (</a:t>
            </a:r>
            <a:r>
              <a:rPr lang="en-US" altLang="ko-KR" dirty="0"/>
              <a:t>3) Privacy and data governance 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568"/>
            <a:ext cx="5642943" cy="53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93440" y="2040270"/>
            <a:ext cx="5086672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796136" y="204027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rgbClr val="0033CC"/>
                </a:solidFill>
              </a:rPr>
              <a:t>데이터의 수집</a:t>
            </a:r>
            <a:r>
              <a:rPr lang="en-US" altLang="ko-KR" sz="1100" dirty="0" smtClean="0">
                <a:solidFill>
                  <a:srgbClr val="0033CC"/>
                </a:solidFill>
              </a:rPr>
              <a:t>, </a:t>
            </a:r>
            <a:r>
              <a:rPr lang="ko-KR" altLang="en-US" sz="1100" dirty="0" smtClean="0">
                <a:solidFill>
                  <a:srgbClr val="0033CC"/>
                </a:solidFill>
              </a:rPr>
              <a:t>처리시 프라이버시</a:t>
            </a:r>
            <a:r>
              <a:rPr lang="en-US" altLang="ko-KR" sz="1100" dirty="0" smtClean="0">
                <a:solidFill>
                  <a:srgbClr val="0033CC"/>
                </a:solidFill>
              </a:rPr>
              <a:t>,</a:t>
            </a:r>
            <a:r>
              <a:rPr lang="ko-KR" altLang="en-US" sz="1100" dirty="0" smtClean="0">
                <a:solidFill>
                  <a:srgbClr val="0033CC"/>
                </a:solidFill>
              </a:rPr>
              <a:t>정보보호</a:t>
            </a:r>
            <a:endParaRPr lang="ko-KR" altLang="en-US" sz="11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3163" y="2752353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>
                <a:solidFill>
                  <a:srgbClr val="0033CC"/>
                </a:solidFill>
              </a:rPr>
              <a:t>민감정보</a:t>
            </a:r>
            <a:r>
              <a:rPr lang="en-US" altLang="ko-KR" sz="1100" dirty="0" smtClean="0">
                <a:solidFill>
                  <a:srgbClr val="0033CC"/>
                </a:solidFill>
              </a:rPr>
              <a:t> &amp; </a:t>
            </a:r>
            <a:r>
              <a:rPr lang="ko-KR" altLang="en-US" sz="1100" dirty="0" smtClean="0">
                <a:solidFill>
                  <a:srgbClr val="0033CC"/>
                </a:solidFill>
              </a:rPr>
              <a:t>개인정보의 최소 이용</a:t>
            </a:r>
            <a:endParaRPr lang="ko-KR" altLang="en-US" sz="11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472433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rgbClr val="0033CC"/>
                </a:solidFill>
              </a:rPr>
              <a:t>프라이버시 보호처리 </a:t>
            </a:r>
            <a:r>
              <a:rPr lang="en-US" altLang="ko-KR" sz="1100" dirty="0" smtClean="0">
                <a:solidFill>
                  <a:srgbClr val="0033CC"/>
                </a:solidFill>
              </a:rPr>
              <a:t>– </a:t>
            </a:r>
            <a:r>
              <a:rPr lang="ko-KR" altLang="en-US" sz="1100" dirty="0" smtClean="0">
                <a:solidFill>
                  <a:srgbClr val="0033CC"/>
                </a:solidFill>
              </a:rPr>
              <a:t>암호화</a:t>
            </a:r>
            <a:r>
              <a:rPr lang="en-US" altLang="ko-KR" sz="1100" dirty="0" smtClean="0">
                <a:solidFill>
                  <a:srgbClr val="0033CC"/>
                </a:solidFill>
              </a:rPr>
              <a:t>, </a:t>
            </a:r>
            <a:r>
              <a:rPr lang="ko-KR" altLang="en-US" sz="1100" dirty="0" err="1" smtClean="0">
                <a:solidFill>
                  <a:srgbClr val="0033CC"/>
                </a:solidFill>
              </a:rPr>
              <a:t>비식별화</a:t>
            </a:r>
            <a:r>
              <a:rPr lang="ko-KR" altLang="en-US" sz="1100" dirty="0" smtClean="0">
                <a:solidFill>
                  <a:srgbClr val="0033CC"/>
                </a:solidFill>
              </a:rPr>
              <a:t> 등</a:t>
            </a:r>
            <a:endParaRPr lang="ko-KR" altLang="en-US" sz="1100" dirty="0">
              <a:solidFill>
                <a:srgbClr val="0033CC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1452" y="2779400"/>
            <a:ext cx="5086672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02965" y="3446150"/>
            <a:ext cx="5086672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94945" y="373571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0033CC"/>
                </a:solidFill>
              </a:rPr>
              <a:t>DPO</a:t>
            </a:r>
            <a:r>
              <a:rPr lang="ko-KR" altLang="en-US" sz="1100" dirty="0" smtClean="0">
                <a:solidFill>
                  <a:srgbClr val="0033CC"/>
                </a:solidFill>
              </a:rPr>
              <a:t>의 참여</a:t>
            </a:r>
            <a:endParaRPr lang="ko-KR" altLang="en-US" sz="11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3163" y="630932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>
                <a:solidFill>
                  <a:srgbClr val="0033CC"/>
                </a:solidFill>
              </a:rPr>
              <a:t>로깅을</a:t>
            </a:r>
            <a:r>
              <a:rPr lang="ko-KR" altLang="en-US" sz="1100" dirty="0" smtClean="0">
                <a:solidFill>
                  <a:srgbClr val="0033CC"/>
                </a:solidFill>
              </a:rPr>
              <a:t> 통한 감독</a:t>
            </a:r>
            <a:endParaRPr lang="ko-KR" altLang="en-US" sz="1100" dirty="0">
              <a:solidFill>
                <a:srgbClr val="0033CC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17823" y="6366470"/>
            <a:ext cx="5086672" cy="291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TODO</a:t>
            </a:r>
            <a:endParaRPr lang="en-US" altLang="ko-KR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543992" y="1556792"/>
            <a:ext cx="784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김명주 </a:t>
            </a:r>
            <a:r>
              <a:rPr lang="en-US" altLang="ko-KR" sz="1400" dirty="0"/>
              <a:t>(2017), </a:t>
            </a:r>
            <a:r>
              <a:rPr lang="ko-KR" altLang="en-US" sz="1400" dirty="0"/>
              <a:t>「인공지능 윤리의 필요성과 국내외 동향」</a:t>
            </a:r>
            <a:r>
              <a:rPr lang="en-US" altLang="ko-KR" sz="1400" dirty="0"/>
              <a:t>, 『</a:t>
            </a:r>
            <a:r>
              <a:rPr lang="ko-KR" altLang="en-US" sz="1400" dirty="0" smtClean="0"/>
              <a:t>한국통신학회지</a:t>
            </a:r>
            <a:r>
              <a:rPr lang="en-US" altLang="ko-KR" sz="1400" dirty="0"/>
              <a:t>』 34(10): 45-54.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381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2004</a:t>
            </a:r>
            <a:r>
              <a:rPr lang="ko-KR" altLang="en-US" b="1" dirty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일본 </a:t>
            </a:r>
            <a:r>
              <a:rPr lang="ko-KR" altLang="en-US" b="1" dirty="0" err="1">
                <a:solidFill>
                  <a:srgbClr val="FFC000"/>
                </a:solidFill>
              </a:rPr>
              <a:t>후쿠오카</a:t>
            </a:r>
            <a:r>
              <a:rPr lang="ko-KR" altLang="en-US" b="1" dirty="0">
                <a:solidFill>
                  <a:srgbClr val="FFC000"/>
                </a:solidFill>
              </a:rPr>
              <a:t> 세계 로봇 선언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67467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ㅇ차세대</a:t>
            </a:r>
            <a:r>
              <a:rPr lang="ko-KR" altLang="en-US" dirty="0" smtClean="0"/>
              <a:t> </a:t>
            </a:r>
            <a:r>
              <a:rPr lang="ko-KR" altLang="en-US" dirty="0"/>
              <a:t>로봇은 인간과 공존하는 파트너가 될 것이다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 err="1" smtClean="0"/>
              <a:t>ㅇ차세대</a:t>
            </a:r>
            <a:r>
              <a:rPr lang="ko-KR" altLang="en-US" dirty="0" smtClean="0"/>
              <a:t> </a:t>
            </a:r>
            <a:r>
              <a:rPr lang="ko-KR" altLang="en-US" dirty="0"/>
              <a:t>로봇은 인간을 육체적으로 그리고 정신적으로 보조할 것이다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 err="1" smtClean="0"/>
              <a:t>ㅇ차세대</a:t>
            </a:r>
            <a:r>
              <a:rPr lang="ko-KR" altLang="en-US" dirty="0" smtClean="0"/>
              <a:t> </a:t>
            </a:r>
            <a:r>
              <a:rPr lang="ko-KR" altLang="en-US" dirty="0"/>
              <a:t>로봇은 안전하고 평화로운 사회 구현에 기여할 것이다</a:t>
            </a:r>
          </a:p>
        </p:txBody>
      </p:sp>
    </p:spTree>
    <p:extLst>
      <p:ext uri="{BB962C8B-B14F-4D97-AF65-F5344CB8AC3E}">
        <p14:creationId xmlns:p14="http://schemas.microsoft.com/office/powerpoint/2010/main" val="1608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16632"/>
            <a:ext cx="809942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bg2"/>
                </a:solidFill>
                <a:latin typeface="+mj-ea"/>
              </a:rPr>
              <a:t>감사합니다</a:t>
            </a:r>
            <a:endParaRPr lang="en-US" altLang="ko-KR" dirty="0" smtClean="0">
              <a:solidFill>
                <a:schemeClr val="bg2"/>
              </a:solidFill>
              <a:latin typeface="+mj-ea"/>
            </a:endParaRPr>
          </a:p>
          <a:p>
            <a:endParaRPr lang="en-US" altLang="ko-KR" sz="1600" dirty="0">
              <a:solidFill>
                <a:schemeClr val="bg2"/>
              </a:solidFill>
              <a:latin typeface="+mj-ea"/>
            </a:endParaRPr>
          </a:p>
          <a:p>
            <a:r>
              <a:rPr lang="en-US" altLang="ko-KR" sz="1800" dirty="0">
                <a:solidFill>
                  <a:schemeClr val="bg2"/>
                </a:solidFill>
                <a:latin typeface="+mj-ea"/>
              </a:rPr>
              <a:t>(facebook.com/</a:t>
            </a:r>
            <a:r>
              <a:rPr lang="en-US" altLang="ko-KR" sz="1800" dirty="0" err="1">
                <a:solidFill>
                  <a:schemeClr val="bg2"/>
                </a:solidFill>
                <a:latin typeface="+mj-ea"/>
              </a:rPr>
              <a:t>sangshik</a:t>
            </a:r>
            <a:r>
              <a:rPr lang="en-US" altLang="ko-KR" sz="1800" dirty="0">
                <a:solidFill>
                  <a:schemeClr val="bg2"/>
                </a:solidFill>
                <a:latin typeface="+mj-ea"/>
              </a:rPr>
              <a:t>, mikado22001@yahoo.co.kr</a:t>
            </a:r>
            <a:r>
              <a:rPr lang="en-US" altLang="ko-KR" sz="1800" dirty="0" smtClean="0">
                <a:solidFill>
                  <a:schemeClr val="bg2"/>
                </a:solidFill>
                <a:latin typeface="+mj-ea"/>
              </a:rPr>
              <a:t>)</a:t>
            </a:r>
            <a:endParaRPr lang="ko-KR" altLang="en-US" sz="2000" dirty="0">
              <a:solidFill>
                <a:schemeClr val="bg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9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2006</a:t>
            </a:r>
            <a:r>
              <a:rPr lang="ko-KR" altLang="en-US" b="1" dirty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유럽로봇연구연합</a:t>
            </a:r>
            <a:r>
              <a:rPr lang="en-US" altLang="ko-KR" b="1" dirty="0">
                <a:solidFill>
                  <a:srgbClr val="FFC000"/>
                </a:solidFill>
              </a:rPr>
              <a:t>(EURON)</a:t>
            </a:r>
            <a:r>
              <a:rPr lang="ko-KR" altLang="en-US" b="1" dirty="0">
                <a:solidFill>
                  <a:srgbClr val="FFC000"/>
                </a:solidFill>
              </a:rPr>
              <a:t>의 로봇윤리 </a:t>
            </a:r>
            <a:r>
              <a:rPr lang="ko-KR" altLang="en-US" b="1" dirty="0" err="1">
                <a:solidFill>
                  <a:srgbClr val="FFC000"/>
                </a:solidFill>
              </a:rPr>
              <a:t>로드맵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674674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 smtClean="0"/>
              <a:t>로봇윤리 원칙</a:t>
            </a:r>
            <a:r>
              <a:rPr lang="en-US" altLang="ko-KR" dirty="0" smtClean="0"/>
              <a:t>]</a:t>
            </a:r>
          </a:p>
          <a:p>
            <a:endParaRPr lang="ko-KR" altLang="en-US" dirty="0"/>
          </a:p>
          <a:p>
            <a:r>
              <a:rPr lang="ko-KR" altLang="en-US" dirty="0" err="1" smtClean="0"/>
              <a:t>ㅇ인간의</a:t>
            </a:r>
            <a:r>
              <a:rPr lang="ko-KR" altLang="en-US" dirty="0" smtClean="0"/>
              <a:t> </a:t>
            </a:r>
            <a:r>
              <a:rPr lang="ko-KR" altLang="en-US" dirty="0"/>
              <a:t>존엄과 인간의 권리</a:t>
            </a:r>
          </a:p>
          <a:p>
            <a:r>
              <a:rPr lang="ko-KR" altLang="en-US" dirty="0" err="1" smtClean="0"/>
              <a:t>ㅇ평등</a:t>
            </a:r>
            <a:r>
              <a:rPr lang="en-US" altLang="ko-KR" dirty="0"/>
              <a:t>, </a:t>
            </a:r>
            <a:r>
              <a:rPr lang="ko-KR" altLang="en-US" dirty="0"/>
              <a:t>정의</a:t>
            </a:r>
            <a:r>
              <a:rPr lang="en-US" altLang="ko-KR" dirty="0"/>
              <a:t>, </a:t>
            </a:r>
            <a:r>
              <a:rPr lang="ko-KR" altLang="en-US" dirty="0"/>
              <a:t>형평</a:t>
            </a:r>
          </a:p>
          <a:p>
            <a:r>
              <a:rPr lang="ko-KR" altLang="en-US" dirty="0" err="1" smtClean="0"/>
              <a:t>ㅇ편익과</a:t>
            </a:r>
            <a:r>
              <a:rPr lang="ko-KR" altLang="en-US" dirty="0" smtClean="0"/>
              <a:t> </a:t>
            </a:r>
            <a:r>
              <a:rPr lang="ko-KR" altLang="en-US" dirty="0"/>
              <a:t>손해</a:t>
            </a:r>
          </a:p>
          <a:p>
            <a:r>
              <a:rPr lang="ko-KR" altLang="en-US" dirty="0" err="1" smtClean="0"/>
              <a:t>ㅇ문화적</a:t>
            </a:r>
            <a:r>
              <a:rPr lang="ko-KR" altLang="en-US" dirty="0" smtClean="0"/>
              <a:t> </a:t>
            </a:r>
            <a:r>
              <a:rPr lang="ko-KR" altLang="en-US" dirty="0"/>
              <a:t>다양성을 위한 존중</a:t>
            </a:r>
          </a:p>
          <a:p>
            <a:r>
              <a:rPr lang="ko-KR" altLang="en-US" dirty="0" err="1" smtClean="0"/>
              <a:t>ㅇ차별과</a:t>
            </a:r>
            <a:r>
              <a:rPr lang="ko-KR" altLang="en-US" dirty="0" smtClean="0"/>
              <a:t> </a:t>
            </a:r>
            <a:r>
              <a:rPr lang="ko-KR" altLang="en-US" dirty="0"/>
              <a:t>낙인화의 금지</a:t>
            </a:r>
          </a:p>
          <a:p>
            <a:r>
              <a:rPr lang="ko-KR" altLang="en-US" dirty="0" err="1" smtClean="0"/>
              <a:t>ㅇ자율성과</a:t>
            </a:r>
            <a:r>
              <a:rPr lang="ko-KR" altLang="en-US" dirty="0" smtClean="0"/>
              <a:t> </a:t>
            </a:r>
            <a:r>
              <a:rPr lang="ko-KR" altLang="en-US" dirty="0"/>
              <a:t>개인의 </a:t>
            </a:r>
            <a:r>
              <a:rPr lang="ko-KR" altLang="en-US" dirty="0" err="1"/>
              <a:t>책무성</a:t>
            </a:r>
            <a:endParaRPr lang="ko-KR" altLang="en-US" dirty="0"/>
          </a:p>
          <a:p>
            <a:r>
              <a:rPr lang="ko-KR" altLang="en-US" dirty="0" err="1" smtClean="0"/>
              <a:t>ㅇ주지된</a:t>
            </a:r>
            <a:r>
              <a:rPr lang="ko-KR" altLang="en-US" dirty="0" smtClean="0"/>
              <a:t> </a:t>
            </a:r>
            <a:r>
              <a:rPr lang="ko-KR" altLang="en-US" dirty="0"/>
              <a:t>동의</a:t>
            </a:r>
          </a:p>
          <a:p>
            <a:r>
              <a:rPr lang="ko-KR" altLang="en-US" dirty="0" err="1" smtClean="0"/>
              <a:t>ㅇ프라이버시</a:t>
            </a:r>
            <a:endParaRPr lang="ko-KR" altLang="en-US" dirty="0"/>
          </a:p>
          <a:p>
            <a:r>
              <a:rPr lang="ko-KR" altLang="en-US" dirty="0" err="1" smtClean="0"/>
              <a:t>ㅇ기밀성</a:t>
            </a:r>
            <a:endParaRPr lang="ko-KR" altLang="en-US" dirty="0"/>
          </a:p>
          <a:p>
            <a:r>
              <a:rPr lang="ko-KR" altLang="en-US" dirty="0" err="1" smtClean="0"/>
              <a:t>ㅇ연대와</a:t>
            </a:r>
            <a:r>
              <a:rPr lang="ko-KR" altLang="en-US" dirty="0" smtClean="0"/>
              <a:t> </a:t>
            </a:r>
            <a:r>
              <a:rPr lang="ko-KR" altLang="en-US" dirty="0"/>
              <a:t>협동</a:t>
            </a:r>
          </a:p>
          <a:p>
            <a:r>
              <a:rPr lang="ko-KR" altLang="en-US" dirty="0" err="1" smtClean="0"/>
              <a:t>ㅇ사회적</a:t>
            </a:r>
            <a:r>
              <a:rPr lang="ko-KR" altLang="en-US" dirty="0" smtClean="0"/>
              <a:t> </a:t>
            </a:r>
            <a:r>
              <a:rPr lang="ko-KR" altLang="en-US" dirty="0"/>
              <a:t>책무</a:t>
            </a:r>
          </a:p>
          <a:p>
            <a:r>
              <a:rPr lang="ko-KR" altLang="en-US" dirty="0" err="1" smtClean="0"/>
              <a:t>ㅇ이익의</a:t>
            </a:r>
            <a:r>
              <a:rPr lang="ko-KR" altLang="en-US" dirty="0" smtClean="0"/>
              <a:t> </a:t>
            </a:r>
            <a:r>
              <a:rPr lang="ko-KR" altLang="en-US" dirty="0"/>
              <a:t>공유</a:t>
            </a:r>
          </a:p>
          <a:p>
            <a:r>
              <a:rPr lang="ko-KR" altLang="en-US" dirty="0" err="1" smtClean="0"/>
              <a:t>ㅇ지구</a:t>
            </a:r>
            <a:r>
              <a:rPr lang="ko-KR" altLang="en-US" dirty="0" smtClean="0"/>
              <a:t> </a:t>
            </a:r>
            <a:r>
              <a:rPr lang="ko-KR" altLang="en-US" dirty="0"/>
              <a:t>상의 생물에 대한 책무</a:t>
            </a:r>
          </a:p>
        </p:txBody>
      </p:sp>
    </p:spTree>
    <p:extLst>
      <p:ext uri="{BB962C8B-B14F-4D97-AF65-F5344CB8AC3E}">
        <p14:creationId xmlns:p14="http://schemas.microsoft.com/office/powerpoint/2010/main" val="9732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2007</a:t>
            </a:r>
            <a:r>
              <a:rPr lang="ko-KR" altLang="en-US" b="1" dirty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ko-KR" altLang="en-US" b="1" dirty="0" smtClean="0">
                <a:solidFill>
                  <a:srgbClr val="FFC000"/>
                </a:solidFill>
              </a:rPr>
              <a:t>대한민국 산업자원부의 </a:t>
            </a:r>
            <a:r>
              <a:rPr lang="ko-KR" altLang="en-US" b="1" dirty="0">
                <a:solidFill>
                  <a:srgbClr val="FFC000"/>
                </a:solidFill>
              </a:rPr>
              <a:t>로봇윤리헌장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674674"/>
            <a:ext cx="900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</a:t>
            </a:r>
            <a:r>
              <a:rPr lang="ko-KR" altLang="en-US" sz="1400" dirty="0"/>
              <a:t>산업자원부 로봇윤리헌장</a:t>
            </a:r>
            <a:r>
              <a:rPr lang="en-US" altLang="ko-KR" sz="1400" dirty="0"/>
              <a:t>(</a:t>
            </a:r>
            <a:r>
              <a:rPr lang="ko-KR" altLang="en-US" sz="1400" dirty="0"/>
              <a:t>초안</a:t>
            </a:r>
            <a:r>
              <a:rPr lang="en-US" altLang="ko-KR" sz="1400" dirty="0"/>
              <a:t>)]</a:t>
            </a:r>
          </a:p>
          <a:p>
            <a:endParaRPr lang="en-US" altLang="ko-KR" sz="1400" dirty="0"/>
          </a:p>
          <a:p>
            <a:r>
              <a:rPr lang="en-US" altLang="ko-KR" sz="1400" dirty="0"/>
              <a:t>1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목표</a:t>
            </a:r>
            <a:r>
              <a:rPr lang="en-US" altLang="ko-KR" sz="1400" dirty="0"/>
              <a:t>) </a:t>
            </a:r>
            <a:r>
              <a:rPr lang="ko-KR" altLang="en-US" sz="1400" dirty="0"/>
              <a:t>로봇윤리헌장의 목표는 인간과 로봇의 공존공영을 위해 인간중심의 윤리규범을 확인하는 데 있다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2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인간</a:t>
            </a:r>
            <a:r>
              <a:rPr lang="en-US" altLang="ko-KR" sz="1400" dirty="0"/>
              <a:t>, </a:t>
            </a:r>
            <a:r>
              <a:rPr lang="ko-KR" altLang="en-US" sz="1400" dirty="0"/>
              <a:t>로봇의 공동원칙</a:t>
            </a:r>
            <a:r>
              <a:rPr lang="en-US" altLang="ko-KR" sz="1400" dirty="0"/>
              <a:t>) </a:t>
            </a:r>
            <a:r>
              <a:rPr lang="ko-KR" altLang="en-US" sz="1400" dirty="0"/>
              <a:t>인간과 로봇은 상호간 생명의 존엄성과 정보</a:t>
            </a:r>
            <a:r>
              <a:rPr lang="en-US" altLang="ko-KR" sz="1400" dirty="0"/>
              <a:t>, </a:t>
            </a:r>
            <a:r>
              <a:rPr lang="ko-KR" altLang="en-US" sz="1400" dirty="0"/>
              <a:t>공학적 윤리를 지켜야 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3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인간 윤리</a:t>
            </a:r>
            <a:r>
              <a:rPr lang="en-US" altLang="ko-KR" sz="1400" dirty="0"/>
              <a:t>) </a:t>
            </a:r>
            <a:r>
              <a:rPr lang="ko-KR" altLang="en-US" sz="1400" dirty="0"/>
              <a:t>인간은 로봇을 제조하고 사용할 때 항상 선한 방법으로 판단하고 결정해야 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4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로봇 윤리</a:t>
            </a:r>
            <a:r>
              <a:rPr lang="en-US" altLang="ko-KR" sz="1400" dirty="0"/>
              <a:t>) </a:t>
            </a:r>
            <a:r>
              <a:rPr lang="ko-KR" altLang="en-US" sz="1400" dirty="0"/>
              <a:t>로봇은 인간의 명령에 순종하는 </a:t>
            </a:r>
            <a:r>
              <a:rPr lang="ko-KR" altLang="en-US" sz="1400" dirty="0" err="1"/>
              <a:t>친구ㆍ도우미ㆍ동반자로서</a:t>
            </a:r>
            <a:r>
              <a:rPr lang="ko-KR" altLang="en-US" sz="1400" dirty="0"/>
              <a:t> 인간을 다치게 해서는 안 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5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제조자 윤리</a:t>
            </a:r>
            <a:r>
              <a:rPr lang="en-US" altLang="ko-KR" sz="1400" dirty="0"/>
              <a:t>) </a:t>
            </a:r>
            <a:r>
              <a:rPr lang="ko-KR" altLang="en-US" sz="1400" dirty="0"/>
              <a:t>로봇 </a:t>
            </a:r>
            <a:r>
              <a:rPr lang="ko-KR" altLang="en-US" sz="1400" dirty="0" err="1"/>
              <a:t>제조자는</a:t>
            </a:r>
            <a:r>
              <a:rPr lang="ko-KR" altLang="en-US" sz="1400" dirty="0"/>
              <a:t> 인간의 존엄성을 지키는 로봇을 제조하고 로봇 재활용</a:t>
            </a:r>
            <a:r>
              <a:rPr lang="en-US" altLang="ko-KR" sz="1400" dirty="0"/>
              <a:t>, </a:t>
            </a:r>
            <a:r>
              <a:rPr lang="ko-KR" altLang="en-US" sz="1400" dirty="0"/>
              <a:t>정보보호 의무를 진다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6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사용자 윤리</a:t>
            </a:r>
            <a:r>
              <a:rPr lang="en-US" altLang="ko-KR" sz="1400" dirty="0"/>
              <a:t>) </a:t>
            </a:r>
            <a:r>
              <a:rPr lang="ko-KR" altLang="en-US" sz="1400" dirty="0"/>
              <a:t>로봇 사용자는 로봇을 인간의 친구로 존중해야 하며 불법개조나 로봇남용을 금한다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7</a:t>
            </a:r>
            <a:r>
              <a:rPr lang="ko-KR" altLang="en-US" sz="1400" dirty="0"/>
              <a:t>장</a:t>
            </a:r>
            <a:r>
              <a:rPr lang="en-US" altLang="ko-KR" sz="1400" dirty="0"/>
              <a:t>(</a:t>
            </a:r>
            <a:r>
              <a:rPr lang="ko-KR" altLang="en-US" sz="1400" dirty="0"/>
              <a:t>실행의 약속</a:t>
            </a:r>
            <a:r>
              <a:rPr lang="en-US" altLang="ko-KR" sz="1400" dirty="0"/>
              <a:t>) </a:t>
            </a:r>
            <a:r>
              <a:rPr lang="ko-KR" altLang="en-US" sz="1400" dirty="0"/>
              <a:t>정부와 </a:t>
            </a:r>
            <a:r>
              <a:rPr lang="ko-KR" altLang="en-US" sz="1400" dirty="0" err="1"/>
              <a:t>지자체는</a:t>
            </a:r>
            <a:r>
              <a:rPr lang="ko-KR" altLang="en-US" sz="1400" dirty="0"/>
              <a:t> 헌장의 정신을 구현하기 위해 유효한 조치를 시행해야 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97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2010</a:t>
            </a:r>
            <a:r>
              <a:rPr lang="ko-KR" altLang="en-US" b="1" dirty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영국의 공학과 물리과학 연구위원회의 로봇 원칙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674674"/>
            <a:ext cx="9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[EPSRC</a:t>
            </a:r>
            <a:r>
              <a:rPr lang="ko-KR" altLang="en-US" sz="1400" dirty="0"/>
              <a:t>의 로봇 윤리</a:t>
            </a:r>
            <a:r>
              <a:rPr lang="en-US" altLang="ko-KR" sz="1400" dirty="0"/>
              <a:t>]</a:t>
            </a:r>
          </a:p>
          <a:p>
            <a:endParaRPr lang="en-US" altLang="ko-KR" sz="1400" dirty="0"/>
          </a:p>
          <a:p>
            <a:r>
              <a:rPr lang="ko-KR" altLang="en-US" sz="1400" dirty="0" err="1"/>
              <a:t>ㅇ</a:t>
            </a:r>
            <a:r>
              <a:rPr lang="en-US" altLang="ko-KR" sz="1400" dirty="0"/>
              <a:t>.</a:t>
            </a:r>
            <a:r>
              <a:rPr lang="ko-KR" altLang="en-US" sz="1400" dirty="0"/>
              <a:t>로봇은 단 국가안보를 위한 경우는 제외하고</a:t>
            </a:r>
            <a:r>
              <a:rPr lang="en-US" altLang="ko-KR" sz="1400" dirty="0"/>
              <a:t>, </a:t>
            </a:r>
            <a:r>
              <a:rPr lang="ko-KR" altLang="en-US" sz="1400" dirty="0"/>
              <a:t>무기로서 설계되어서는 </a:t>
            </a:r>
            <a:r>
              <a:rPr lang="ko-KR" altLang="en-US" sz="1400" dirty="0" err="1"/>
              <a:t>안된다</a:t>
            </a:r>
            <a:r>
              <a:rPr lang="en-US" altLang="ko-KR" sz="1400" dirty="0"/>
              <a:t>. </a:t>
            </a:r>
          </a:p>
          <a:p>
            <a:endParaRPr lang="en-US" altLang="ko-KR" sz="1400" dirty="0"/>
          </a:p>
          <a:p>
            <a:r>
              <a:rPr lang="ko-KR" altLang="en-US" sz="1400" dirty="0" err="1"/>
              <a:t>ㅇ</a:t>
            </a:r>
            <a:r>
              <a:rPr lang="en-US" altLang="ko-KR" sz="1400" dirty="0"/>
              <a:t>.</a:t>
            </a:r>
            <a:r>
              <a:rPr lang="ko-KR" altLang="en-US" sz="1400" dirty="0"/>
              <a:t>로봇은 사생활 보호 뿐 아니라 프라이버시를 포함한 현존하는 법규범에 부합되도록 설계되고 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운용되어야 </a:t>
            </a:r>
            <a:r>
              <a:rPr lang="ko-KR" altLang="en-US" sz="1400" dirty="0"/>
              <a:t>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/>
              <a:t>ㅇ</a:t>
            </a:r>
            <a:r>
              <a:rPr lang="en-US" altLang="ko-KR" sz="1400" dirty="0"/>
              <a:t>.</a:t>
            </a:r>
            <a:r>
              <a:rPr lang="ko-KR" altLang="en-US" sz="1400" dirty="0"/>
              <a:t>로봇은 안전과 보안 보장에 적합하도록 설계되어야 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/>
              <a:t>ㅇ</a:t>
            </a:r>
            <a:r>
              <a:rPr lang="en-US" altLang="ko-KR" sz="1400" dirty="0"/>
              <a:t>.</a:t>
            </a:r>
            <a:r>
              <a:rPr lang="ko-KR" altLang="en-US" sz="1400" dirty="0"/>
              <a:t>로봇은 사람에게 이에 대한 착각이나 환상을 불러 일으키도록 설계되고 사용되어서는 </a:t>
            </a:r>
            <a:r>
              <a:rPr lang="ko-KR" altLang="en-US" sz="1400" dirty="0" err="1"/>
              <a:t>안된다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/>
              <a:t>ㅇ</a:t>
            </a:r>
            <a:r>
              <a:rPr lang="en-US" altLang="ko-KR" sz="1400" dirty="0"/>
              <a:t>.</a:t>
            </a:r>
            <a:r>
              <a:rPr lang="ko-KR" altLang="en-US" sz="1400" dirty="0"/>
              <a:t>모든 로봇에 대해 법적 책임을 지는 사람이 명확하게 명시되어야 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6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 smtClean="0">
                <a:solidFill>
                  <a:srgbClr val="FFC000"/>
                </a:solidFill>
              </a:rPr>
              <a:t>2</a:t>
            </a:r>
            <a:r>
              <a:rPr lang="en-US" altLang="ko-KR" b="1" dirty="0" smtClean="0">
                <a:solidFill>
                  <a:srgbClr val="FFC000"/>
                </a:solidFill>
              </a:rPr>
              <a:t>016</a:t>
            </a:r>
            <a:r>
              <a:rPr lang="ko-KR" altLang="en-US" b="1" dirty="0" smtClean="0">
                <a:solidFill>
                  <a:srgbClr val="FFC000"/>
                </a:solidFill>
              </a:rPr>
              <a:t>년 </a:t>
            </a:r>
            <a:r>
              <a:rPr lang="en-US" altLang="ko-KR" b="1" dirty="0" smtClean="0">
                <a:solidFill>
                  <a:srgbClr val="FFC000"/>
                </a:solidFill>
              </a:rPr>
              <a:t>4</a:t>
            </a:r>
            <a:r>
              <a:rPr lang="ko-KR" altLang="en-US" b="1" dirty="0" smtClean="0">
                <a:solidFill>
                  <a:srgbClr val="FFC000"/>
                </a:solidFill>
              </a:rPr>
              <a:t>월</a:t>
            </a:r>
            <a:r>
              <a:rPr lang="en-US" altLang="ko-KR" b="1" dirty="0" smtClean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일본의 </a:t>
            </a:r>
            <a:r>
              <a:rPr lang="en-US" altLang="ko-KR" b="1" dirty="0">
                <a:solidFill>
                  <a:srgbClr val="FFC000"/>
                </a:solidFill>
              </a:rPr>
              <a:t>AI R&amp;D </a:t>
            </a:r>
            <a:r>
              <a:rPr lang="ko-KR" altLang="en-US" b="1" dirty="0">
                <a:solidFill>
                  <a:srgbClr val="FFC000"/>
                </a:solidFill>
              </a:rPr>
              <a:t>가이드라인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674674"/>
            <a:ext cx="9001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 </a:t>
            </a:r>
            <a:r>
              <a:rPr lang="ko-KR" altLang="en-US" sz="1400" dirty="0"/>
              <a:t>일본의 </a:t>
            </a:r>
            <a:r>
              <a:rPr lang="en-US" altLang="ko-KR" sz="1400" dirty="0"/>
              <a:t>AI R&amp;D </a:t>
            </a:r>
            <a:r>
              <a:rPr lang="ko-KR" altLang="en-US" sz="1400" dirty="0"/>
              <a:t>가이드라인 </a:t>
            </a:r>
            <a:r>
              <a:rPr lang="en-US" altLang="ko-KR" sz="1400" dirty="0"/>
              <a:t>]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ㅇ투명성</a:t>
            </a:r>
            <a:r>
              <a:rPr lang="en-US" altLang="ko-KR" sz="1400" dirty="0"/>
              <a:t>: AI </a:t>
            </a:r>
            <a:r>
              <a:rPr lang="ko-KR" altLang="en-US" sz="1400" dirty="0"/>
              <a:t>네트워크 시스템을 설명하고 검증할 수 있는 능력 확보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ㅇ이용자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지원</a:t>
            </a:r>
            <a:r>
              <a:rPr lang="en-US" altLang="ko-KR" sz="1400" dirty="0"/>
              <a:t>: AI </a:t>
            </a:r>
            <a:r>
              <a:rPr lang="ko-KR" altLang="en-US" sz="1400" dirty="0"/>
              <a:t>네트워크 시스템이 이용자를 지원하고 이용자에게 선택의 기회를 적절히 제공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ㅇ통제</a:t>
            </a:r>
            <a:r>
              <a:rPr lang="en-US" altLang="ko-KR" sz="1400" dirty="0"/>
              <a:t>: </a:t>
            </a:r>
            <a:r>
              <a:rPr lang="ko-KR" altLang="en-US" sz="1400" dirty="0"/>
              <a:t>인간에 의한 </a:t>
            </a:r>
            <a:r>
              <a:rPr lang="en-US" altLang="ko-KR" sz="1400" dirty="0"/>
              <a:t>AI </a:t>
            </a:r>
            <a:r>
              <a:rPr lang="ko-KR" altLang="en-US" sz="1400" dirty="0"/>
              <a:t>네트워크 시스템의 통제 가능성 보장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ㅇ보안</a:t>
            </a:r>
            <a:r>
              <a:rPr lang="en-US" altLang="ko-KR" sz="1400" dirty="0"/>
              <a:t>: AI </a:t>
            </a:r>
            <a:r>
              <a:rPr lang="ko-KR" altLang="en-US" sz="1400" dirty="0"/>
              <a:t>네트워크 시스템의 견고성 및 신뢰성 확보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ㅇ안전</a:t>
            </a:r>
            <a:r>
              <a:rPr lang="en-US" altLang="ko-KR" sz="1400" dirty="0"/>
              <a:t>: AI </a:t>
            </a:r>
            <a:r>
              <a:rPr lang="ko-KR" altLang="en-US" sz="1400" dirty="0"/>
              <a:t>네트워크 시스템이 사용자 및 제 </a:t>
            </a:r>
            <a:r>
              <a:rPr lang="en-US" altLang="ko-KR" sz="1400" dirty="0"/>
              <a:t>3 </a:t>
            </a:r>
            <a:r>
              <a:rPr lang="ko-KR" altLang="en-US" sz="1400" dirty="0"/>
              <a:t>자의 생명 또는 신체에 위험을 초래하지 않도록 고려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ㅇ프라이버시</a:t>
            </a:r>
            <a:r>
              <a:rPr lang="en-US" altLang="ko-KR" sz="1400" dirty="0"/>
              <a:t>: AI </a:t>
            </a:r>
            <a:r>
              <a:rPr lang="ko-KR" altLang="en-US" sz="1400" dirty="0"/>
              <a:t>네트워크 시스템이 사용자 및 제 </a:t>
            </a:r>
            <a:r>
              <a:rPr lang="en-US" altLang="ko-KR" sz="1400" dirty="0"/>
              <a:t>3 </a:t>
            </a:r>
            <a:r>
              <a:rPr lang="ko-KR" altLang="en-US" sz="1400" dirty="0"/>
              <a:t>자의 개인 정보를 침해하지 않도록 고려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ㅇ윤리</a:t>
            </a:r>
            <a:r>
              <a:rPr lang="en-US" altLang="ko-KR" sz="1400" dirty="0"/>
              <a:t>: </a:t>
            </a:r>
            <a:r>
              <a:rPr lang="ko-KR" altLang="en-US" sz="1400" dirty="0"/>
              <a:t>네트워크화 될 인공 지능의 연구 개발을 수행함에 있어 인간의 존엄성과 개인의 자율성 존중</a:t>
            </a:r>
          </a:p>
          <a:p>
            <a:endParaRPr lang="ko-KR" altLang="en-US" sz="1400" dirty="0"/>
          </a:p>
          <a:p>
            <a:r>
              <a:rPr lang="ko-KR" altLang="en-US" sz="1400" dirty="0" err="1" smtClean="0"/>
              <a:t>ㅇ책임</a:t>
            </a:r>
            <a:r>
              <a:rPr lang="en-US" altLang="ko-KR" sz="1400" dirty="0"/>
              <a:t>: AI </a:t>
            </a:r>
            <a:r>
              <a:rPr lang="ko-KR" altLang="en-US" sz="1400" dirty="0"/>
              <a:t>연구원 또는 개발자와 네트워크를 통해 사용자와 같은 이해 관계자에 대한 책임성 부여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46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2016</a:t>
            </a:r>
            <a:r>
              <a:rPr lang="ko-KR" altLang="en-US" b="1" dirty="0" smtClean="0">
                <a:solidFill>
                  <a:srgbClr val="FFC000"/>
                </a:solidFill>
              </a:rPr>
              <a:t>년 </a:t>
            </a:r>
            <a:r>
              <a:rPr lang="en-US" altLang="ko-KR" b="1" dirty="0" smtClean="0">
                <a:solidFill>
                  <a:srgbClr val="FFC000"/>
                </a:solidFill>
              </a:rPr>
              <a:t>6</a:t>
            </a:r>
            <a:r>
              <a:rPr lang="ko-KR" altLang="en-US" b="1" dirty="0" smtClean="0">
                <a:solidFill>
                  <a:srgbClr val="FFC000"/>
                </a:solidFill>
              </a:rPr>
              <a:t>월</a:t>
            </a:r>
            <a:r>
              <a:rPr lang="en-US" altLang="ko-KR" b="1" dirty="0" smtClean="0">
                <a:solidFill>
                  <a:srgbClr val="FFC000"/>
                </a:solidFill>
              </a:rPr>
              <a:t>, </a:t>
            </a:r>
            <a:r>
              <a:rPr lang="ko-KR" altLang="en-US" b="1" dirty="0" err="1">
                <a:solidFill>
                  <a:srgbClr val="FFC000"/>
                </a:solidFill>
              </a:rPr>
              <a:t>사티아</a:t>
            </a:r>
            <a:r>
              <a:rPr lang="ko-KR" altLang="en-US" b="1" dirty="0">
                <a:solidFill>
                  <a:srgbClr val="FFC000"/>
                </a:solidFill>
              </a:rPr>
              <a:t> </a:t>
            </a:r>
            <a:r>
              <a:rPr lang="ko-KR" altLang="en-US" b="1" dirty="0" err="1">
                <a:solidFill>
                  <a:srgbClr val="FFC000"/>
                </a:solidFill>
              </a:rPr>
              <a:t>나델라의</a:t>
            </a:r>
            <a:r>
              <a:rPr lang="ko-KR" altLang="en-US" b="1" dirty="0">
                <a:solidFill>
                  <a:srgbClr val="FFC000"/>
                </a:solidFill>
              </a:rPr>
              <a:t> 인공지능 규칙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674674"/>
            <a:ext cx="9001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</a:t>
            </a:r>
            <a:r>
              <a:rPr lang="ko-KR" altLang="en-US" sz="1400" dirty="0" err="1"/>
              <a:t>사티아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나델라의</a:t>
            </a:r>
            <a:r>
              <a:rPr lang="ko-KR" altLang="en-US" sz="1400" dirty="0"/>
              <a:t> 인공지능 규칙</a:t>
            </a:r>
            <a:r>
              <a:rPr lang="en-US" altLang="ko-KR" sz="1400" dirty="0"/>
              <a:t>]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ㅇ인공지능은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인간을 돕기 위해 개발되어야 한다</a:t>
            </a:r>
            <a:r>
              <a:rPr lang="en-US" altLang="ko-KR" sz="1400" dirty="0"/>
              <a:t>. 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ㅇ인공지능은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투명해야 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ㅇ인공지능은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인간의 존엄성을 파괴하지 않으면서 효율을 </a:t>
            </a:r>
            <a:r>
              <a:rPr lang="ko-KR" altLang="en-US" sz="1400" dirty="0" err="1"/>
              <a:t>극대화해야한다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ㅇ인공지능은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개인정보 보호를 위해 설계 </a:t>
            </a:r>
            <a:r>
              <a:rPr lang="ko-KR" altLang="en-US" sz="1400" dirty="0" err="1"/>
              <a:t>되어야한다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ㅇ인공지능은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의도하지 않은 피해를 인간이 복구할 수 </a:t>
            </a:r>
            <a:r>
              <a:rPr lang="ko-KR" altLang="en-US" sz="1400" dirty="0" smtClean="0"/>
              <a:t>있도록 알고리즘 </a:t>
            </a:r>
            <a:r>
              <a:rPr lang="ko-KR" altLang="en-US" sz="1400" dirty="0"/>
              <a:t>차원의 설명 책임을 지닌다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err="1" smtClean="0"/>
              <a:t>ㅇ인공지능은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차별 또는 편견을 방지해야 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60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□ </a:t>
            </a:r>
            <a:r>
              <a:rPr lang="en-US" altLang="ko-KR" b="1" dirty="0">
                <a:solidFill>
                  <a:srgbClr val="FFC000"/>
                </a:solidFill>
              </a:rPr>
              <a:t>2016</a:t>
            </a:r>
            <a:r>
              <a:rPr lang="ko-KR" altLang="en-US" b="1" dirty="0">
                <a:solidFill>
                  <a:srgbClr val="FFC000"/>
                </a:solidFill>
              </a:rPr>
              <a:t>년</a:t>
            </a:r>
            <a:r>
              <a:rPr lang="en-US" altLang="ko-KR" b="1" dirty="0">
                <a:solidFill>
                  <a:srgbClr val="FFC000"/>
                </a:solidFill>
              </a:rPr>
              <a:t>, </a:t>
            </a:r>
            <a:r>
              <a:rPr lang="ko-KR" altLang="en-US" b="1" dirty="0">
                <a:solidFill>
                  <a:srgbClr val="FFC000"/>
                </a:solidFill>
              </a:rPr>
              <a:t>한국의 로봇윤리헌장 개선안</a:t>
            </a:r>
            <a:endParaRPr lang="en-US" altLang="ko-KR" b="1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2"/>
              </a:rPr>
              <a:t>https://brunch.co.kr/@kakao-it/184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559689"/>
            <a:ext cx="9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1.1. </a:t>
            </a:r>
            <a:r>
              <a:rPr lang="ko-KR" altLang="en-US" sz="1200" dirty="0"/>
              <a:t>로봇은 인간의 존엄성을 존중해야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1.2. </a:t>
            </a:r>
            <a:r>
              <a:rPr lang="ko-KR" altLang="en-US" sz="1200" dirty="0"/>
              <a:t>로봇은 인류의 </a:t>
            </a:r>
            <a:r>
              <a:rPr lang="ko-KR" altLang="en-US" sz="1200" dirty="0" err="1"/>
              <a:t>공공선을</a:t>
            </a:r>
            <a:r>
              <a:rPr lang="ko-KR" altLang="en-US" sz="1200" dirty="0"/>
              <a:t> 실현하는 데 기여해야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1.3. </a:t>
            </a:r>
            <a:r>
              <a:rPr lang="ko-KR" altLang="en-US" sz="1200" dirty="0"/>
              <a:t>로봇은 인류의 </a:t>
            </a:r>
            <a:r>
              <a:rPr lang="ko-KR" altLang="en-US" sz="1200" dirty="0" err="1"/>
              <a:t>공공선을</a:t>
            </a:r>
            <a:r>
              <a:rPr lang="ko-KR" altLang="en-US" sz="1200" dirty="0"/>
              <a:t> 침해하지 않는 범위 내에서 인간의 존엄성을 추구해야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1.4. </a:t>
            </a:r>
            <a:r>
              <a:rPr lang="ko-KR" altLang="en-US" sz="1200" dirty="0"/>
              <a:t>로봇은 위의 세 원칙들을 위배하지 않는 범위 내에서 사용자의 명령을 준수해야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1.5. </a:t>
            </a:r>
            <a:r>
              <a:rPr lang="ko-KR" altLang="en-US" sz="1200" dirty="0"/>
              <a:t>로봇은 위 원칙들을 준수해야 하며</a:t>
            </a:r>
            <a:r>
              <a:rPr lang="en-US" altLang="ko-KR" sz="1200" dirty="0"/>
              <a:t>, </a:t>
            </a:r>
            <a:r>
              <a:rPr lang="ko-KR" altLang="en-US" sz="1200" dirty="0"/>
              <a:t>이에 대한 책임은 설계 및 제작자에게 있다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1.6. </a:t>
            </a:r>
            <a:r>
              <a:rPr lang="ko-KR" altLang="en-US" sz="1200" dirty="0"/>
              <a:t>로봇은 설계 및 제작의 목적에 부합하여 사용되어야 하며</a:t>
            </a:r>
            <a:r>
              <a:rPr lang="en-US" altLang="ko-KR" sz="1200" dirty="0"/>
              <a:t>, </a:t>
            </a:r>
            <a:r>
              <a:rPr lang="ko-KR" altLang="en-US" sz="1200" dirty="0"/>
              <a:t>그 이외의 사용에 대한 책임은 사용자에게 있다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2.0. </a:t>
            </a:r>
            <a:r>
              <a:rPr lang="ko-KR" altLang="en-US" sz="1200" dirty="0"/>
              <a:t>로봇설계자는 인간의 존엄성 </a:t>
            </a:r>
            <a:r>
              <a:rPr lang="ko-KR" altLang="en-US" sz="1200" dirty="0" err="1"/>
              <a:t>준중과</a:t>
            </a:r>
            <a:r>
              <a:rPr lang="ko-KR" altLang="en-US" sz="1200" dirty="0"/>
              <a:t> 인류의 공공선 실현에 기여하는 로봇을 설계해야 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  <a:p>
            <a:r>
              <a:rPr lang="en-US" altLang="ko-KR" sz="1200" dirty="0"/>
              <a:t>2.1. </a:t>
            </a:r>
            <a:r>
              <a:rPr lang="ko-KR" altLang="en-US" sz="1200" dirty="0"/>
              <a:t>로봇 설계자는 헌법에 명시된 인간의 기본권을 침해하지 않도록 설계해야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2.2. </a:t>
            </a:r>
            <a:r>
              <a:rPr lang="ko-KR" altLang="en-US" sz="1200" dirty="0"/>
              <a:t>로봇 설계자는 개인을 포함한 공동체 전체의 선을 침해하지 않도록 설계해야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2.3. </a:t>
            </a:r>
            <a:r>
              <a:rPr lang="ko-KR" altLang="en-US" sz="1200" dirty="0"/>
              <a:t>로봇 설계자는 생태계를 포함한 생명 공동체의 지속가능성을 침해하지 않도록 설계해야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2.4. </a:t>
            </a:r>
            <a:r>
              <a:rPr lang="ko-KR" altLang="en-US" sz="1200" dirty="0"/>
              <a:t>로봇 설계자는 정보통신 윤리 및 기술</a:t>
            </a:r>
            <a:r>
              <a:rPr lang="en-US" altLang="ko-KR" sz="1200" dirty="0"/>
              <a:t>, </a:t>
            </a:r>
            <a:r>
              <a:rPr lang="ko-KR" altLang="en-US" sz="1200" dirty="0"/>
              <a:t>공학 윤리와 관련된 강령들을 준수해야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2.5. </a:t>
            </a:r>
            <a:r>
              <a:rPr lang="ko-KR" altLang="en-US" sz="1200" dirty="0"/>
              <a:t>로봇 설계자는 로봇의 목적 및 기능을 설정하고 이에 맞게 사용되도록 설계해야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3.0. </a:t>
            </a:r>
            <a:r>
              <a:rPr lang="ko-KR" altLang="en-US" sz="1200" dirty="0"/>
              <a:t>로봇 제작자는 공익의 범위 내에서 인간의 행복추구에 도움이 되고 정해진 목적과 기능에 부합하는 로봇을 만들어야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3.1. </a:t>
            </a:r>
            <a:r>
              <a:rPr lang="ko-KR" altLang="en-US" sz="1200" dirty="0"/>
              <a:t>로봇 제작자는 로봇의 제작 및 판매와 관련된 법규를 준수하여 제작해야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3.2. </a:t>
            </a:r>
            <a:r>
              <a:rPr lang="ko-KR" altLang="en-US" sz="1200" dirty="0"/>
              <a:t>로봇 제작자는 로봇의 목적 및 기능과 관련된 법규나 인증에 따라 로봇을 제작해야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3.3. </a:t>
            </a:r>
            <a:r>
              <a:rPr lang="ko-KR" altLang="en-US" sz="1200" dirty="0"/>
              <a:t>로봇 제작자는 설계된 로봇의 목적 및 기능을 변경하지 않고 제작해야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3.4. </a:t>
            </a:r>
            <a:r>
              <a:rPr lang="ko-KR" altLang="en-US" sz="1200" dirty="0"/>
              <a:t>로봇 제작자는 로봇의 사용 연한을 정하고 폐기에 대한 지침을 제공해야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3.5. </a:t>
            </a:r>
            <a:r>
              <a:rPr lang="ko-KR" altLang="en-US" sz="1200" dirty="0"/>
              <a:t>로봇 제작자는 로봇의 사용 연한 내에서의 유지보수와 결함으로 발생된 피해에 대한 책임을 져야 한다</a:t>
            </a:r>
            <a:r>
              <a:rPr lang="en-US" altLang="ko-KR" sz="1200" dirty="0"/>
              <a:t>. </a:t>
            </a:r>
            <a:endParaRPr lang="ko-KR" altLang="en-US" sz="1200" dirty="0"/>
          </a:p>
          <a:p>
            <a:r>
              <a:rPr lang="en-US" altLang="ko-KR" sz="1200" dirty="0"/>
              <a:t>4.0. </a:t>
            </a:r>
            <a:r>
              <a:rPr lang="ko-KR" altLang="en-US" sz="1200" dirty="0"/>
              <a:t>로봇 사용자는 자신이나 타인의 삶의 질과 복지의 향상을 위해 정해진 목적과 기능에 따라 로봇을 사용해야 한다</a:t>
            </a:r>
            <a:r>
              <a:rPr lang="en-US" altLang="ko-KR" sz="1200" dirty="0"/>
              <a:t>. 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en-US" altLang="ko-KR" sz="1200" dirty="0" smtClean="0"/>
              <a:t>4.1</a:t>
            </a:r>
            <a:r>
              <a:rPr lang="en-US" altLang="ko-KR" sz="1200" dirty="0"/>
              <a:t>. </a:t>
            </a:r>
            <a:r>
              <a:rPr lang="ko-KR" altLang="en-US" sz="1200" dirty="0"/>
              <a:t>로봇 사용자는 로봇 사용과 관련된 법률과 사용 지침을 준수해야 한다</a:t>
            </a:r>
            <a:r>
              <a:rPr lang="en-US" altLang="ko-KR" sz="1200" dirty="0"/>
              <a:t>. 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en-US" altLang="ko-KR" sz="1200" dirty="0" smtClean="0"/>
              <a:t>4.2</a:t>
            </a:r>
            <a:r>
              <a:rPr lang="en-US" altLang="ko-KR" sz="1200" dirty="0"/>
              <a:t>. </a:t>
            </a:r>
            <a:r>
              <a:rPr lang="ko-KR" altLang="en-US" sz="1200" dirty="0"/>
              <a:t>로봇 사용자는 로봇을 불법적으로 개조하거나 임의로 변경할 수 없으며</a:t>
            </a:r>
            <a:r>
              <a:rPr lang="en-US" altLang="ko-KR" sz="1200" dirty="0"/>
              <a:t>, </a:t>
            </a:r>
            <a:r>
              <a:rPr lang="ko-KR" altLang="en-US" sz="1200" dirty="0"/>
              <a:t>정해진 목적 및 기능에 맞게 사용해야 한다</a:t>
            </a:r>
            <a:r>
              <a:rPr lang="en-US" altLang="ko-KR" sz="1200" dirty="0"/>
              <a:t>. 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en-US" altLang="ko-KR" sz="1200" dirty="0" smtClean="0"/>
              <a:t>4.3</a:t>
            </a:r>
            <a:r>
              <a:rPr lang="en-US" altLang="ko-KR" sz="1200" dirty="0"/>
              <a:t>. </a:t>
            </a:r>
            <a:r>
              <a:rPr lang="ko-KR" altLang="en-US" sz="1200" dirty="0"/>
              <a:t>로봇 사용자는 로봇을 사용하여 타인의 이익을 침해하거나 </a:t>
            </a:r>
            <a:r>
              <a:rPr lang="ko-KR" altLang="en-US" sz="1200" dirty="0" err="1"/>
              <a:t>위해를</a:t>
            </a:r>
            <a:r>
              <a:rPr lang="ko-KR" altLang="en-US" sz="1200" dirty="0"/>
              <a:t> 가하지 않도록 해야 한다</a:t>
            </a:r>
            <a:r>
              <a:rPr lang="en-US" altLang="ko-KR" sz="1200" dirty="0"/>
              <a:t>. 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en-US" altLang="ko-KR" sz="1200" dirty="0" smtClean="0"/>
              <a:t>4.4</a:t>
            </a:r>
            <a:r>
              <a:rPr lang="en-US" altLang="ko-KR" sz="1200" dirty="0"/>
              <a:t>. </a:t>
            </a:r>
            <a:r>
              <a:rPr lang="ko-KR" altLang="en-US" sz="1200" dirty="0"/>
              <a:t>로봇 사용자는 로봇의 오용 및 불법적 사용으로 발생하는 문제에 대하여 책임을 져야 한다</a:t>
            </a:r>
            <a:r>
              <a:rPr lang="en-US" altLang="ko-KR" sz="1200" dirty="0"/>
              <a:t>. 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en-US" altLang="ko-KR" sz="1200" dirty="0" smtClean="0"/>
              <a:t>4.5</a:t>
            </a:r>
            <a:r>
              <a:rPr lang="en-US" altLang="ko-KR" sz="1200" dirty="0"/>
              <a:t>. </a:t>
            </a:r>
            <a:r>
              <a:rPr lang="ko-KR" altLang="en-US" sz="1200" dirty="0"/>
              <a:t>로봇 사용자는 로봇 남용으로 발생할 수 있는 </a:t>
            </a:r>
            <a:r>
              <a:rPr lang="ko-KR" altLang="en-US" sz="1200" dirty="0" err="1"/>
              <a:t>과몰입</a:t>
            </a:r>
            <a:r>
              <a:rPr lang="en-US" altLang="ko-KR" sz="1200" dirty="0"/>
              <a:t>, </a:t>
            </a:r>
            <a:r>
              <a:rPr lang="ko-KR" altLang="en-US" sz="1200" dirty="0"/>
              <a:t>의존</a:t>
            </a:r>
            <a:r>
              <a:rPr lang="en-US" altLang="ko-KR" sz="1200" dirty="0"/>
              <a:t>, </a:t>
            </a:r>
            <a:r>
              <a:rPr lang="ko-KR" altLang="en-US" sz="1200" dirty="0"/>
              <a:t>중독 등에 주의해야 한다</a:t>
            </a:r>
            <a:r>
              <a:rPr lang="en-US" altLang="ko-KR" sz="1200" dirty="0"/>
              <a:t>. 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605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1282</Words>
  <Application>Microsoft Office PowerPoint</Application>
  <PresentationFormat>화면 슬라이드 쇼(4:3)</PresentationFormat>
  <Paragraphs>313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SangShik Min</dc:creator>
  <cp:lastModifiedBy>eunchae.min</cp:lastModifiedBy>
  <cp:revision>691</cp:revision>
  <dcterms:created xsi:type="dcterms:W3CDTF">2015-05-16T01:47:45Z</dcterms:created>
  <dcterms:modified xsi:type="dcterms:W3CDTF">2019-07-21T10:17:44Z</dcterms:modified>
</cp:coreProperties>
</file>